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handoutMasterIdLst>
    <p:handoutMasterId r:id="rId35"/>
  </p:handoutMasterIdLst>
  <p:sldIdLst>
    <p:sldId id="256" r:id="rId5"/>
    <p:sldId id="404" r:id="rId6"/>
    <p:sldId id="405" r:id="rId7"/>
    <p:sldId id="332" r:id="rId8"/>
    <p:sldId id="393" r:id="rId9"/>
    <p:sldId id="400" r:id="rId10"/>
    <p:sldId id="401" r:id="rId11"/>
    <p:sldId id="376" r:id="rId12"/>
    <p:sldId id="377" r:id="rId13"/>
    <p:sldId id="378" r:id="rId14"/>
    <p:sldId id="381" r:id="rId15"/>
    <p:sldId id="383" r:id="rId16"/>
    <p:sldId id="384" r:id="rId17"/>
    <p:sldId id="385" r:id="rId18"/>
    <p:sldId id="386" r:id="rId19"/>
    <p:sldId id="394" r:id="rId20"/>
    <p:sldId id="387" r:id="rId21"/>
    <p:sldId id="388" r:id="rId22"/>
    <p:sldId id="389" r:id="rId23"/>
    <p:sldId id="395" r:id="rId24"/>
    <p:sldId id="390" r:id="rId25"/>
    <p:sldId id="392" r:id="rId26"/>
    <p:sldId id="402" r:id="rId27"/>
    <p:sldId id="396" r:id="rId28"/>
    <p:sldId id="397" r:id="rId29"/>
    <p:sldId id="398" r:id="rId30"/>
    <p:sldId id="399" r:id="rId31"/>
    <p:sldId id="403" r:id="rId32"/>
    <p:sldId id="330" r:id="rId33"/>
  </p:sldIdLst>
  <p:sldSz cx="12192000" cy="6858000"/>
  <p:notesSz cx="6858000" cy="9144000"/>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6" autoAdjust="0"/>
  </p:normalViewPr>
  <p:slideViewPr>
    <p:cSldViewPr snapToGrid="0">
      <p:cViewPr varScale="1">
        <p:scale>
          <a:sx n="83" d="100"/>
          <a:sy n="83" d="100"/>
        </p:scale>
        <p:origin x="614" y="62"/>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1/10/2022</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1/10/2022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01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938339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F3F816E-2976-49B2-968A-9E22A2A95EE5}"/>
              </a:ext>
            </a:extLst>
          </p:cNvPr>
          <p:cNvSpPr/>
          <p:nvPr userDrawn="1">
            <p:custDataLst>
              <p:tags r:id="rId1"/>
            </p:custDataLst>
          </p:nvPr>
        </p:nvSpPr>
        <p:spPr>
          <a:xfrm>
            <a:off x="-3549" y="154004"/>
            <a:ext cx="12192000" cy="100583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6" name="Picture 8">
            <a:extLst>
              <a:ext uri="{FF2B5EF4-FFF2-40B4-BE49-F238E27FC236}">
                <a16:creationId xmlns:a16="http://schemas.microsoft.com/office/drawing/2014/main" id="{F8004EE1-543B-419B-B964-85B71443F8D5}"/>
              </a:ext>
            </a:extLst>
          </p:cNvPr>
          <p:cNvPicPr>
            <a:picLocks noChangeAspect="1"/>
          </p:cNvPicPr>
          <p:nvPr userDrawn="1">
            <p:custDataLst>
              <p:tags r:id="rId2"/>
            </p:custDataLst>
          </p:nvPr>
        </p:nvPicPr>
        <p:blipFill>
          <a:blip r:embed="rId5"/>
          <a:stretch>
            <a:fillRect/>
          </a:stretch>
        </p:blipFill>
        <p:spPr>
          <a:xfrm>
            <a:off x="10852539" y="154004"/>
            <a:ext cx="1339461" cy="1005839"/>
          </a:xfrm>
          <a:prstGeom prst="rect">
            <a:avLst/>
          </a:prstGeom>
        </p:spPr>
      </p:pic>
      <p:sp>
        <p:nvSpPr>
          <p:cNvPr id="3" name="內容版面配置區 2">
            <a:extLst>
              <a:ext uri="{FF2B5EF4-FFF2-40B4-BE49-F238E27FC236}">
                <a16:creationId xmlns:a16="http://schemas.microsoft.com/office/drawing/2014/main" id="{EC39143B-D696-40EC-A418-07FFD883378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ConStatement">
            <a:extLst>
              <a:ext uri="{FF2B5EF4-FFF2-40B4-BE49-F238E27FC236}">
                <a16:creationId xmlns:a16="http://schemas.microsoft.com/office/drawing/2014/main" id="{08D8A079-30ED-437F-AA06-86A70CB76AF2}"/>
              </a:ext>
            </a:extLst>
          </p:cNvPr>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
        <p:nvSpPr>
          <p:cNvPr id="8" name="標題 7">
            <a:extLst>
              <a:ext uri="{FF2B5EF4-FFF2-40B4-BE49-F238E27FC236}">
                <a16:creationId xmlns:a16="http://schemas.microsoft.com/office/drawing/2014/main" id="{95B8601D-959C-44BC-A6DB-C403E4CF720F}"/>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61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9"/>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20"/>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1"/>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2"/>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3"/>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4"/>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5"/>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 id="2147483683" r:id="rId17"/>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wildman8606/ARC_EM9D_AIoT_DK/" TargetMode="Externa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7.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7.xml"/><Relationship Id="rId5" Type="http://schemas.microsoft.com/office/2007/relationships/hdphoto" Target="../media/hdphoto4.wdp"/><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a:bodyPr>
          <a:lstStyle/>
          <a:p>
            <a:r>
              <a:rPr lang="en-US" dirty="0"/>
              <a:t>@Peter Chang</a:t>
            </a:r>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altLang="zh-TW" dirty="0"/>
              <a:t>Hard Hats Detection in Unmanned Factory</a:t>
            </a:r>
            <a:br>
              <a:rPr lang="en-US" altLang="zh-TW" dirty="0"/>
            </a:br>
            <a:r>
              <a:rPr lang="zh-TW" altLang="en-US" dirty="0"/>
              <a:t>無人廠房安全帽檢查</a:t>
            </a:r>
            <a:endParaRPr lang="en-US" dirty="0"/>
          </a:p>
        </p:txBody>
      </p:sp>
      <p:sp>
        <p:nvSpPr>
          <p:cNvPr id="6" name="文字方塊 5">
            <a:extLst>
              <a:ext uri="{FF2B5EF4-FFF2-40B4-BE49-F238E27FC236}">
                <a16:creationId xmlns:a16="http://schemas.microsoft.com/office/drawing/2014/main" id="{DAF0CA32-04AC-4EE7-A683-97015BF4D2CD}"/>
              </a:ext>
            </a:extLst>
          </p:cNvPr>
          <p:cNvSpPr txBox="1"/>
          <p:nvPr/>
        </p:nvSpPr>
        <p:spPr>
          <a:xfrm>
            <a:off x="456555" y="4701662"/>
            <a:ext cx="6096000" cy="646331"/>
          </a:xfrm>
          <a:prstGeom prst="rect">
            <a:avLst/>
          </a:prstGeom>
          <a:noFill/>
        </p:spPr>
        <p:txBody>
          <a:bodyPr wrap="square">
            <a:spAutoFit/>
          </a:bodyPr>
          <a:lstStyle/>
          <a:p>
            <a:r>
              <a:rPr lang="zh-TW" altLang="en-US" dirty="0">
                <a:hlinkClick r:id="rId3"/>
              </a:rPr>
              <a:t>https://github.com/wildman8606/ARC_EM9D_AIoT_DK/</a:t>
            </a:r>
            <a:endParaRPr lang="en-US" altLang="zh-TW" dirty="0"/>
          </a:p>
          <a:p>
            <a:endParaRPr lang="en-US" altLang="zh-TW" dirty="0"/>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Step8: Open the terminal log to record and output RAW image data.</a:t>
            </a:r>
          </a:p>
          <a:p>
            <a:pPr algn="just"/>
            <a:r>
              <a:rPr lang="en-US" altLang="zh-TW" sz="2400" dirty="0"/>
              <a:t>Step9: After key in “A”, WE I start to capture and send image data.</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8" name="圖片 7">
            <a:extLst>
              <a:ext uri="{FF2B5EF4-FFF2-40B4-BE49-F238E27FC236}">
                <a16:creationId xmlns:a16="http://schemas.microsoft.com/office/drawing/2014/main" id="{7359F0C8-FDE2-4D6A-A91C-FBB6552ED188}"/>
              </a:ext>
            </a:extLst>
          </p:cNvPr>
          <p:cNvPicPr>
            <a:picLocks noChangeAspect="1"/>
          </p:cNvPicPr>
          <p:nvPr/>
        </p:nvPicPr>
        <p:blipFill>
          <a:blip r:embed="rId2"/>
          <a:stretch>
            <a:fillRect/>
          </a:stretch>
        </p:blipFill>
        <p:spPr>
          <a:xfrm>
            <a:off x="557627" y="2623126"/>
            <a:ext cx="4095482" cy="2884868"/>
          </a:xfrm>
          <a:prstGeom prst="rect">
            <a:avLst/>
          </a:prstGeom>
        </p:spPr>
      </p:pic>
      <p:pic>
        <p:nvPicPr>
          <p:cNvPr id="11" name="圖片 10">
            <a:extLst>
              <a:ext uri="{FF2B5EF4-FFF2-40B4-BE49-F238E27FC236}">
                <a16:creationId xmlns:a16="http://schemas.microsoft.com/office/drawing/2014/main" id="{246364EB-CF99-4A16-BF7E-0AE84B1A7D4A}"/>
              </a:ext>
            </a:extLst>
          </p:cNvPr>
          <p:cNvPicPr>
            <a:picLocks noChangeAspect="1"/>
          </p:cNvPicPr>
          <p:nvPr/>
        </p:nvPicPr>
        <p:blipFill>
          <a:blip r:embed="rId3"/>
          <a:stretch>
            <a:fillRect/>
          </a:stretch>
        </p:blipFill>
        <p:spPr>
          <a:xfrm>
            <a:off x="4824195" y="2623126"/>
            <a:ext cx="2979145" cy="2884868"/>
          </a:xfrm>
          <a:prstGeom prst="rect">
            <a:avLst/>
          </a:prstGeom>
        </p:spPr>
      </p:pic>
      <p:pic>
        <p:nvPicPr>
          <p:cNvPr id="16" name="圖片 15">
            <a:extLst>
              <a:ext uri="{FF2B5EF4-FFF2-40B4-BE49-F238E27FC236}">
                <a16:creationId xmlns:a16="http://schemas.microsoft.com/office/drawing/2014/main" id="{C5DBF3C9-4F1F-4BE8-9CB5-87D47E6B7C8D}"/>
              </a:ext>
            </a:extLst>
          </p:cNvPr>
          <p:cNvPicPr>
            <a:picLocks noChangeAspect="1"/>
          </p:cNvPicPr>
          <p:nvPr/>
        </p:nvPicPr>
        <p:blipFill>
          <a:blip r:embed="rId4"/>
          <a:stretch>
            <a:fillRect/>
          </a:stretch>
        </p:blipFill>
        <p:spPr>
          <a:xfrm>
            <a:off x="7974426" y="2623126"/>
            <a:ext cx="3760374" cy="2884868"/>
          </a:xfrm>
          <a:prstGeom prst="rect">
            <a:avLst/>
          </a:prstGeom>
        </p:spPr>
      </p:pic>
      <p:sp>
        <p:nvSpPr>
          <p:cNvPr id="7" name="矩形 6">
            <a:extLst>
              <a:ext uri="{FF2B5EF4-FFF2-40B4-BE49-F238E27FC236}">
                <a16:creationId xmlns:a16="http://schemas.microsoft.com/office/drawing/2014/main" id="{2875CD30-D146-480B-A70F-27698D3C2B98}"/>
              </a:ext>
            </a:extLst>
          </p:cNvPr>
          <p:cNvSpPr/>
          <p:nvPr/>
        </p:nvSpPr>
        <p:spPr>
          <a:xfrm>
            <a:off x="4176243" y="5591620"/>
            <a:ext cx="3839513" cy="369332"/>
          </a:xfrm>
          <a:prstGeom prst="rect">
            <a:avLst/>
          </a:prstGeom>
        </p:spPr>
        <p:txBody>
          <a:bodyPr wrap="none">
            <a:spAutoFit/>
          </a:bodyPr>
          <a:lstStyle/>
          <a:p>
            <a:pPr algn="ctr"/>
            <a:r>
              <a:rPr lang="en-US" altLang="zh-TW" dirty="0"/>
              <a:t>Fig.</a:t>
            </a:r>
            <a:r>
              <a:rPr lang="zh-TW" altLang="en-US" dirty="0"/>
              <a:t> </a:t>
            </a:r>
            <a:r>
              <a:rPr lang="en-US" altLang="zh-TW" dirty="0"/>
              <a:t>7</a:t>
            </a:r>
            <a:r>
              <a:rPr lang="zh-TW" altLang="en-US" dirty="0"/>
              <a:t> </a:t>
            </a:r>
            <a:r>
              <a:rPr lang="en-US" altLang="zh-TW" dirty="0"/>
              <a:t>Use the terminal to output log</a:t>
            </a:r>
            <a:endParaRPr lang="zh-TW" altLang="en-US" dirty="0"/>
          </a:p>
        </p:txBody>
      </p:sp>
    </p:spTree>
    <p:extLst>
      <p:ext uri="{BB962C8B-B14F-4D97-AF65-F5344CB8AC3E}">
        <p14:creationId xmlns:p14="http://schemas.microsoft.com/office/powerpoint/2010/main" val="1181605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Step10: Delete irrelevant content in logs</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06392E1E-2AFE-4932-B15E-1417806861DC}"/>
              </a:ext>
            </a:extLst>
          </p:cNvPr>
          <p:cNvPicPr>
            <a:picLocks noChangeAspect="1"/>
          </p:cNvPicPr>
          <p:nvPr/>
        </p:nvPicPr>
        <p:blipFill>
          <a:blip r:embed="rId2"/>
          <a:stretch>
            <a:fillRect/>
          </a:stretch>
        </p:blipFill>
        <p:spPr>
          <a:xfrm>
            <a:off x="2230582" y="2163732"/>
            <a:ext cx="6432122" cy="3646234"/>
          </a:xfrm>
          <a:prstGeom prst="rect">
            <a:avLst/>
          </a:prstGeom>
        </p:spPr>
      </p:pic>
      <p:sp>
        <p:nvSpPr>
          <p:cNvPr id="3" name="矩形 2">
            <a:extLst>
              <a:ext uri="{FF2B5EF4-FFF2-40B4-BE49-F238E27FC236}">
                <a16:creationId xmlns:a16="http://schemas.microsoft.com/office/drawing/2014/main" id="{C2E2A365-E041-4718-8E3A-EB3C36087C9C}"/>
              </a:ext>
            </a:extLst>
          </p:cNvPr>
          <p:cNvSpPr/>
          <p:nvPr/>
        </p:nvSpPr>
        <p:spPr>
          <a:xfrm>
            <a:off x="2270760" y="2926080"/>
            <a:ext cx="3162300" cy="1584960"/>
          </a:xfrm>
          <a:prstGeom prst="rect">
            <a:avLst/>
          </a:prstGeom>
          <a:noFill/>
          <a:ln w="28575">
            <a:prstDash val="dash"/>
          </a:ln>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8" name="文字方塊 7">
            <a:extLst>
              <a:ext uri="{FF2B5EF4-FFF2-40B4-BE49-F238E27FC236}">
                <a16:creationId xmlns:a16="http://schemas.microsoft.com/office/drawing/2014/main" id="{5555BF6D-04FA-4EAE-B735-32F3383E439F}"/>
              </a:ext>
            </a:extLst>
          </p:cNvPr>
          <p:cNvSpPr txBox="1"/>
          <p:nvPr/>
        </p:nvSpPr>
        <p:spPr>
          <a:xfrm>
            <a:off x="5433060" y="4212074"/>
            <a:ext cx="1181100" cy="369332"/>
          </a:xfrm>
          <a:prstGeom prst="rect">
            <a:avLst/>
          </a:prstGeom>
          <a:noFill/>
        </p:spPr>
        <p:txBody>
          <a:bodyPr wrap="square">
            <a:spAutoFit/>
          </a:bodyPr>
          <a:lstStyle/>
          <a:p>
            <a:r>
              <a:rPr lang="en-US" altLang="zh-TW" sz="1800" dirty="0">
                <a:solidFill>
                  <a:srgbClr val="FF0000"/>
                </a:solidFill>
                <a:effectLst>
                  <a:outerShdw blurRad="38100" dist="38100" dir="2700000" algn="tl">
                    <a:srgbClr val="000000">
                      <a:alpha val="43137"/>
                    </a:srgbClr>
                  </a:outerShdw>
                </a:effectLst>
              </a:rPr>
              <a:t>Delete</a:t>
            </a:r>
            <a:endParaRPr lang="zh-TW" altLang="en-US" dirty="0">
              <a:solidFill>
                <a:srgbClr val="FF0000"/>
              </a:solidFill>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48714B01-581D-4708-AFCE-C33DC092D37B}"/>
              </a:ext>
            </a:extLst>
          </p:cNvPr>
          <p:cNvSpPr/>
          <p:nvPr/>
        </p:nvSpPr>
        <p:spPr>
          <a:xfrm>
            <a:off x="3371071" y="5867400"/>
            <a:ext cx="4519186" cy="369332"/>
          </a:xfrm>
          <a:prstGeom prst="rect">
            <a:avLst/>
          </a:prstGeom>
        </p:spPr>
        <p:txBody>
          <a:bodyPr wrap="none">
            <a:spAutoFit/>
          </a:bodyPr>
          <a:lstStyle/>
          <a:p>
            <a:pPr algn="ctr"/>
            <a:r>
              <a:rPr lang="en-US" altLang="zh-TW" dirty="0"/>
              <a:t>Fig.</a:t>
            </a:r>
            <a:r>
              <a:rPr lang="zh-TW" altLang="en-US" dirty="0"/>
              <a:t> </a:t>
            </a:r>
            <a:r>
              <a:rPr lang="en-US" altLang="zh-TW" dirty="0"/>
              <a:t>8 Delete and only save the image part</a:t>
            </a:r>
            <a:endParaRPr lang="zh-TW" altLang="en-US" dirty="0"/>
          </a:p>
        </p:txBody>
      </p:sp>
    </p:spTree>
    <p:extLst>
      <p:ext uri="{BB962C8B-B14F-4D97-AF65-F5344CB8AC3E}">
        <p14:creationId xmlns:p14="http://schemas.microsoft.com/office/powerpoint/2010/main" val="979716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Step11: Copy log file to </a:t>
            </a:r>
            <a:r>
              <a:rPr lang="en-US" altLang="zh-TW" dirty="0"/>
              <a:t>[Synopsys_SDK_V21\</a:t>
            </a:r>
            <a:r>
              <a:rPr lang="en-US" altLang="zh-TW" dirty="0" err="1"/>
              <a:t>Example_Project</a:t>
            </a:r>
            <a:r>
              <a:rPr lang="en-US" altLang="zh-TW" dirty="0"/>
              <a:t>\LabPY_raw2png]</a:t>
            </a:r>
            <a:endParaRPr lang="en-US" altLang="zh-TW" sz="2400" dirty="0"/>
          </a:p>
          <a:p>
            <a:pPr algn="just"/>
            <a:r>
              <a:rPr lang="en-US" altLang="zh-TW" sz="2400" dirty="0"/>
              <a:t>Step12: Rename log file to "camera_y.log"</a:t>
            </a:r>
          </a:p>
          <a:p>
            <a:pPr algn="just"/>
            <a:r>
              <a:rPr lang="en-US" altLang="zh-TW" sz="2400" dirty="0"/>
              <a:t>Step13: Open "./LabPY_raw2png/raw2png.ipynb" with </a:t>
            </a:r>
            <a:r>
              <a:rPr lang="en-US" altLang="zh-TW" sz="2400" dirty="0" err="1"/>
              <a:t>Jupyter</a:t>
            </a:r>
            <a:r>
              <a:rPr lang="en-US" altLang="zh-TW" sz="2400" dirty="0"/>
              <a:t> Notebook</a:t>
            </a:r>
          </a:p>
          <a:p>
            <a:pPr algn="just"/>
            <a:r>
              <a:rPr lang="en-US" altLang="zh-TW" sz="2400" dirty="0"/>
              <a:t>Step14: Run and get "my_gray.png"</a:t>
            </a: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5" name="圖片 4">
            <a:extLst>
              <a:ext uri="{FF2B5EF4-FFF2-40B4-BE49-F238E27FC236}">
                <a16:creationId xmlns:a16="http://schemas.microsoft.com/office/drawing/2014/main" id="{2AC1F2F1-F858-4F1A-9F61-7DCC0F37BE48}"/>
              </a:ext>
            </a:extLst>
          </p:cNvPr>
          <p:cNvPicPr>
            <a:picLocks noChangeAspect="1"/>
          </p:cNvPicPr>
          <p:nvPr/>
        </p:nvPicPr>
        <p:blipFill rotWithShape="1">
          <a:blip r:embed="rId2"/>
          <a:srcRect l="14272" t="4357" r="1032" b="3373"/>
          <a:stretch/>
        </p:blipFill>
        <p:spPr>
          <a:xfrm>
            <a:off x="4053069" y="3324828"/>
            <a:ext cx="3902644" cy="3188821"/>
          </a:xfrm>
          <a:prstGeom prst="rect">
            <a:avLst/>
          </a:prstGeom>
        </p:spPr>
      </p:pic>
    </p:spTree>
    <p:extLst>
      <p:ext uri="{BB962C8B-B14F-4D97-AF65-F5344CB8AC3E}">
        <p14:creationId xmlns:p14="http://schemas.microsoft.com/office/powerpoint/2010/main" val="3871018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In the real world scenario, we may have a dataset of images taken in a limited set of conditions. But our target application may exist in a variety of conditions, such as different orientation, location, scale, brightness etc. We account for these situations by training our neural network with additional synthetically modified data. </a:t>
            </a:r>
          </a:p>
          <a:p>
            <a:pPr marL="0" indent="0" algn="just">
              <a:buNone/>
            </a:pPr>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69E52794-7E7B-4AFC-99A5-0C1B13A97328}"/>
              </a:ext>
            </a:extLst>
          </p:cNvPr>
          <p:cNvPicPr>
            <a:picLocks noChangeAspect="1"/>
          </p:cNvPicPr>
          <p:nvPr/>
        </p:nvPicPr>
        <p:blipFill rotWithShape="1">
          <a:blip r:embed="rId2"/>
          <a:srcRect l="22121" t="16818" r="22727"/>
          <a:stretch/>
        </p:blipFill>
        <p:spPr>
          <a:xfrm>
            <a:off x="10169219" y="3657598"/>
            <a:ext cx="1631006" cy="1844965"/>
          </a:xfrm>
          <a:prstGeom prst="rect">
            <a:avLst/>
          </a:prstGeom>
        </p:spPr>
      </p:pic>
      <p:pic>
        <p:nvPicPr>
          <p:cNvPr id="7" name="圖片 6">
            <a:extLst>
              <a:ext uri="{FF2B5EF4-FFF2-40B4-BE49-F238E27FC236}">
                <a16:creationId xmlns:a16="http://schemas.microsoft.com/office/drawing/2014/main" id="{DEEBD92B-D72E-4687-9EBA-0BBAF79FD889}"/>
              </a:ext>
            </a:extLst>
          </p:cNvPr>
          <p:cNvPicPr>
            <a:picLocks noChangeAspect="1"/>
          </p:cNvPicPr>
          <p:nvPr/>
        </p:nvPicPr>
        <p:blipFill rotWithShape="1">
          <a:blip r:embed="rId3"/>
          <a:srcRect l="22121" t="16818" r="22727"/>
          <a:stretch/>
        </p:blipFill>
        <p:spPr>
          <a:xfrm>
            <a:off x="8480627" y="3657599"/>
            <a:ext cx="1631005" cy="1844964"/>
          </a:xfrm>
          <a:prstGeom prst="rect">
            <a:avLst/>
          </a:prstGeom>
        </p:spPr>
      </p:pic>
      <p:pic>
        <p:nvPicPr>
          <p:cNvPr id="10" name="圖片 9">
            <a:extLst>
              <a:ext uri="{FF2B5EF4-FFF2-40B4-BE49-F238E27FC236}">
                <a16:creationId xmlns:a16="http://schemas.microsoft.com/office/drawing/2014/main" id="{29BC7CFE-96E1-4BE9-BF41-BD83E877FD70}"/>
              </a:ext>
            </a:extLst>
          </p:cNvPr>
          <p:cNvPicPr>
            <a:picLocks noChangeAspect="1"/>
          </p:cNvPicPr>
          <p:nvPr/>
        </p:nvPicPr>
        <p:blipFill rotWithShape="1">
          <a:blip r:embed="rId4"/>
          <a:srcRect l="22121" t="16818" r="22727"/>
          <a:stretch/>
        </p:blipFill>
        <p:spPr>
          <a:xfrm>
            <a:off x="6792034" y="3657599"/>
            <a:ext cx="1631006" cy="1844964"/>
          </a:xfrm>
          <a:prstGeom prst="rect">
            <a:avLst/>
          </a:prstGeom>
        </p:spPr>
      </p:pic>
      <p:pic>
        <p:nvPicPr>
          <p:cNvPr id="12" name="圖片 11">
            <a:extLst>
              <a:ext uri="{FF2B5EF4-FFF2-40B4-BE49-F238E27FC236}">
                <a16:creationId xmlns:a16="http://schemas.microsoft.com/office/drawing/2014/main" id="{1D55B5B4-59EA-42F6-82D6-E81B4935356D}"/>
              </a:ext>
            </a:extLst>
          </p:cNvPr>
          <p:cNvPicPr>
            <a:picLocks noChangeAspect="1"/>
          </p:cNvPicPr>
          <p:nvPr/>
        </p:nvPicPr>
        <p:blipFill rotWithShape="1">
          <a:blip r:embed="rId5"/>
          <a:srcRect l="27588" t="16818" r="21942"/>
          <a:stretch/>
        </p:blipFill>
        <p:spPr>
          <a:xfrm>
            <a:off x="5103441" y="3657599"/>
            <a:ext cx="1631006" cy="1844965"/>
          </a:xfrm>
          <a:prstGeom prst="rect">
            <a:avLst/>
          </a:prstGeom>
        </p:spPr>
      </p:pic>
      <p:pic>
        <p:nvPicPr>
          <p:cNvPr id="15" name="圖片 14">
            <a:extLst>
              <a:ext uri="{FF2B5EF4-FFF2-40B4-BE49-F238E27FC236}">
                <a16:creationId xmlns:a16="http://schemas.microsoft.com/office/drawing/2014/main" id="{CE2DC7B2-633F-4285-98CB-10F2F5EE408D}"/>
              </a:ext>
            </a:extLst>
          </p:cNvPr>
          <p:cNvPicPr>
            <a:picLocks noChangeAspect="1"/>
          </p:cNvPicPr>
          <p:nvPr/>
        </p:nvPicPr>
        <p:blipFill rotWithShape="1">
          <a:blip r:embed="rId6"/>
          <a:srcRect l="22121" t="16818" r="22727"/>
          <a:stretch/>
        </p:blipFill>
        <p:spPr>
          <a:xfrm>
            <a:off x="3414849" y="3657600"/>
            <a:ext cx="1631006" cy="1844964"/>
          </a:xfrm>
          <a:prstGeom prst="rect">
            <a:avLst/>
          </a:prstGeom>
        </p:spPr>
      </p:pic>
      <p:pic>
        <p:nvPicPr>
          <p:cNvPr id="18" name="圖片 17">
            <a:extLst>
              <a:ext uri="{FF2B5EF4-FFF2-40B4-BE49-F238E27FC236}">
                <a16:creationId xmlns:a16="http://schemas.microsoft.com/office/drawing/2014/main" id="{2C53261B-C389-4168-BEB9-29257816A113}"/>
              </a:ext>
            </a:extLst>
          </p:cNvPr>
          <p:cNvPicPr>
            <a:picLocks noChangeAspect="1"/>
          </p:cNvPicPr>
          <p:nvPr/>
        </p:nvPicPr>
        <p:blipFill rotWithShape="1">
          <a:blip r:embed="rId7"/>
          <a:srcRect l="22121" t="16818" r="22727"/>
          <a:stretch/>
        </p:blipFill>
        <p:spPr>
          <a:xfrm>
            <a:off x="305019" y="3657599"/>
            <a:ext cx="1631006" cy="1844964"/>
          </a:xfrm>
          <a:prstGeom prst="rect">
            <a:avLst/>
          </a:prstGeom>
        </p:spPr>
      </p:pic>
      <p:sp>
        <p:nvSpPr>
          <p:cNvPr id="19" name="箭號: 向右 18">
            <a:extLst>
              <a:ext uri="{FF2B5EF4-FFF2-40B4-BE49-F238E27FC236}">
                <a16:creationId xmlns:a16="http://schemas.microsoft.com/office/drawing/2014/main" id="{823F70C7-01B5-4355-BAB9-344691D1030F}"/>
              </a:ext>
            </a:extLst>
          </p:cNvPr>
          <p:cNvSpPr/>
          <p:nvPr/>
        </p:nvSpPr>
        <p:spPr>
          <a:xfrm>
            <a:off x="2121080" y="4341091"/>
            <a:ext cx="1108713" cy="32327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l"/>
            <a:endParaRPr lang="zh-TW" altLang="en-US" sz="1800"/>
          </a:p>
        </p:txBody>
      </p:sp>
      <p:sp>
        <p:nvSpPr>
          <p:cNvPr id="21" name="文字方塊 20">
            <a:extLst>
              <a:ext uri="{FF2B5EF4-FFF2-40B4-BE49-F238E27FC236}">
                <a16:creationId xmlns:a16="http://schemas.microsoft.com/office/drawing/2014/main" id="{72A944C4-AFE9-47C3-89AA-3A09081959EF}"/>
              </a:ext>
            </a:extLst>
          </p:cNvPr>
          <p:cNvSpPr txBox="1"/>
          <p:nvPr/>
        </p:nvSpPr>
        <p:spPr>
          <a:xfrm>
            <a:off x="1387876" y="3756316"/>
            <a:ext cx="2512291" cy="584775"/>
          </a:xfrm>
          <a:prstGeom prst="rect">
            <a:avLst/>
          </a:prstGeom>
          <a:noFill/>
        </p:spPr>
        <p:txBody>
          <a:bodyPr wrap="square">
            <a:spAutoFit/>
          </a:bodyPr>
          <a:lstStyle/>
          <a:p>
            <a:pPr algn="ctr"/>
            <a:r>
              <a:rPr lang="en-US" altLang="zh-TW" sz="1600" dirty="0">
                <a:solidFill>
                  <a:srgbClr val="8446AD"/>
                </a:solidFill>
                <a:effectLst>
                  <a:outerShdw blurRad="38100" dist="38100" dir="2700000" algn="tl">
                    <a:srgbClr val="000000">
                      <a:alpha val="43137"/>
                    </a:srgbClr>
                  </a:outerShdw>
                </a:effectLst>
              </a:rPr>
              <a:t>Data </a:t>
            </a:r>
          </a:p>
          <a:p>
            <a:pPr algn="ctr"/>
            <a:r>
              <a:rPr lang="en-US" altLang="zh-TW" sz="1600" dirty="0">
                <a:solidFill>
                  <a:srgbClr val="8446AD"/>
                </a:solidFill>
                <a:effectLst>
                  <a:outerShdw blurRad="38100" dist="38100" dir="2700000" algn="tl">
                    <a:srgbClr val="000000">
                      <a:alpha val="43137"/>
                    </a:srgbClr>
                  </a:outerShdw>
                </a:effectLst>
              </a:rPr>
              <a:t>Augmentation</a:t>
            </a:r>
            <a:endParaRPr lang="zh-TW" altLang="en-US" sz="1600" dirty="0">
              <a:solidFill>
                <a:srgbClr val="8446AD"/>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BDFF5ECA-76D9-4BA8-84A0-4B945682BC8E}"/>
              </a:ext>
            </a:extLst>
          </p:cNvPr>
          <p:cNvSpPr/>
          <p:nvPr/>
        </p:nvSpPr>
        <p:spPr>
          <a:xfrm>
            <a:off x="4428760" y="5555390"/>
            <a:ext cx="2980368" cy="369332"/>
          </a:xfrm>
          <a:prstGeom prst="rect">
            <a:avLst/>
          </a:prstGeom>
        </p:spPr>
        <p:txBody>
          <a:bodyPr wrap="none">
            <a:spAutoFit/>
          </a:bodyPr>
          <a:lstStyle/>
          <a:p>
            <a:pPr algn="ctr"/>
            <a:r>
              <a:rPr lang="en-US" altLang="zh-TW" dirty="0"/>
              <a:t>Fig.</a:t>
            </a:r>
            <a:r>
              <a:rPr lang="zh-TW" altLang="en-US" dirty="0"/>
              <a:t> </a:t>
            </a:r>
            <a:r>
              <a:rPr lang="en-US" altLang="zh-TW" dirty="0"/>
              <a:t>10 Data Augmentation</a:t>
            </a:r>
          </a:p>
        </p:txBody>
      </p:sp>
    </p:spTree>
    <p:extLst>
      <p:ext uri="{BB962C8B-B14F-4D97-AF65-F5344CB8AC3E}">
        <p14:creationId xmlns:p14="http://schemas.microsoft.com/office/powerpoint/2010/main" val="2386566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2862322"/>
          </a:xfrm>
          <a:prstGeom prst="rect">
            <a:avLst/>
          </a:prstGeom>
          <a:noFill/>
        </p:spPr>
        <p:txBody>
          <a:bodyPr wrap="square">
            <a:spAutoFit/>
          </a:bodyPr>
          <a:lstStyle/>
          <a:p>
            <a:r>
              <a:rPr lang="en-US" altLang="zh-TW" dirty="0">
                <a:highlight>
                  <a:srgbClr val="C0C0C0"/>
                </a:highlight>
              </a:rPr>
              <a:t>&gt;&gt;&gt; </a:t>
            </a:r>
            <a:r>
              <a:rPr lang="zh-TW" altLang="en-US" dirty="0">
                <a:highlight>
                  <a:srgbClr val="C0C0C0"/>
                </a:highlight>
              </a:rPr>
              <a:t>import augly.image as imaugs</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imaugs.blur</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模糊</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imaugs.random_noise</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隨機噪聲</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imaugs.hflip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水平翻轉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imaugs.vflip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垂直翻轉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imaugs.brightness</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(0.1, 2),</a:t>
            </a:r>
            <a:r>
              <a:rPr lang="en-US" altLang="zh-TW" dirty="0" err="1">
                <a:highlight>
                  <a:srgbClr val="C0C0C0"/>
                </a:highlight>
              </a:rPr>
              <a:t>output_path</a:t>
            </a:r>
            <a:r>
              <a:rPr lang="en-US" altLang="zh-TW" dirty="0">
                <a:highlight>
                  <a:srgbClr val="C0C0C0"/>
                </a:highlight>
              </a:rPr>
              <a:t>=path)</a:t>
            </a:r>
            <a:r>
              <a:rPr lang="zh-TW" altLang="en-US" dirty="0">
                <a:highlight>
                  <a:srgbClr val="C0C0C0"/>
                </a:highlight>
              </a:rPr>
              <a:t> </a:t>
            </a:r>
            <a:r>
              <a:rPr lang="en-US" altLang="zh-TW" dirty="0">
                <a:highlight>
                  <a:srgbClr val="C0C0C0"/>
                </a:highlight>
              </a:rPr>
              <a:t># </a:t>
            </a:r>
            <a:r>
              <a:rPr lang="zh-TW" altLang="en-US" dirty="0">
                <a:highlight>
                  <a:srgbClr val="C0C0C0"/>
                </a:highlight>
              </a:rPr>
              <a:t>亮度</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imaugs.rotate</a:t>
            </a:r>
            <a:r>
              <a:rPr lang="en-US" altLang="zh-TW" dirty="0">
                <a:highlight>
                  <a:srgbClr val="C0C0C0"/>
                </a:highlight>
              </a:rPr>
              <a:t>(</a:t>
            </a:r>
            <a:r>
              <a:rPr lang="en-US" altLang="zh-TW" dirty="0" err="1">
                <a:highlight>
                  <a:srgbClr val="C0C0C0"/>
                </a:highlight>
              </a:rPr>
              <a:t>aug_image,degrees</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(1, 10),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旋轉</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imaugs.sharpen</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(5, 20),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銳化</a:t>
            </a:r>
            <a:endParaRPr lang="en-US" altLang="zh-TW" dirty="0">
              <a:highlight>
                <a:srgbClr val="C0C0C0"/>
              </a:highlight>
            </a:endParaRPr>
          </a:p>
          <a:p>
            <a:endParaRPr lang="zh-TW" altLang="en-US" dirty="0">
              <a:highlight>
                <a:srgbClr val="C0C0C0"/>
              </a:highlight>
            </a:endParaRPr>
          </a:p>
          <a:p>
            <a:endParaRPr lang="zh-TW" altLang="en-US" dirty="0">
              <a:highlight>
                <a:srgbClr val="C0C0C0"/>
              </a:highlight>
            </a:endParaRPr>
          </a:p>
        </p:txBody>
      </p:sp>
    </p:spTree>
    <p:extLst>
      <p:ext uri="{BB962C8B-B14F-4D97-AF65-F5344CB8AC3E}">
        <p14:creationId xmlns:p14="http://schemas.microsoft.com/office/powerpoint/2010/main" val="1548682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86327" y="1334715"/>
            <a:ext cx="5948218" cy="4247317"/>
          </a:xfrm>
          <a:prstGeom prst="rect">
            <a:avLst/>
          </a:prstGeom>
          <a:noFill/>
        </p:spPr>
        <p:txBody>
          <a:bodyPr wrap="square">
            <a:spAutoFit/>
          </a:bodyPr>
          <a:lstStyle/>
          <a:p>
            <a:r>
              <a:rPr lang="en-US" altLang="zh-TW" dirty="0">
                <a:highlight>
                  <a:srgbClr val="C0C0C0"/>
                </a:highlight>
              </a:rPr>
              <a:t>&gt;&gt;&gt;</a:t>
            </a:r>
            <a:r>
              <a:rPr lang="zh-TW" altLang="en-US" dirty="0">
                <a:highlight>
                  <a:srgbClr val="C0C0C0"/>
                </a:highlight>
              </a:rPr>
              <a:t> </a:t>
            </a:r>
            <a:r>
              <a:rPr lang="en-US" altLang="zh-TW" dirty="0">
                <a:highlight>
                  <a:srgbClr val="C0C0C0"/>
                </a:highlight>
              </a:rPr>
              <a:t>model =Sequential()</a:t>
            </a:r>
          </a:p>
          <a:p>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(Conv2D(8,(3,3), </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img_width</a:t>
            </a:r>
            <a:r>
              <a:rPr lang="en-US" altLang="zh-TW" dirty="0">
                <a:highlight>
                  <a:srgbClr val="C0C0C0"/>
                </a:highlight>
              </a:rPr>
              <a:t>, </a:t>
            </a:r>
            <a:r>
              <a:rPr lang="en-US" altLang="zh-TW" dirty="0" err="1">
                <a:highlight>
                  <a:srgbClr val="C0C0C0"/>
                </a:highlight>
              </a:rPr>
              <a:t>img_height</a:t>
            </a:r>
            <a:r>
              <a:rPr lang="en-US" altLang="zh-TW" dirty="0">
                <a:highlight>
                  <a:srgbClr val="C0C0C0"/>
                </a:highlight>
              </a:rPr>
              <a:t>, 1)))</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(Activation('tanh'))</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(MaxPooling2D(</a:t>
            </a:r>
            <a:r>
              <a:rPr lang="en-US" altLang="zh-TW" dirty="0" err="1">
                <a:highlight>
                  <a:srgbClr val="C0C0C0"/>
                </a:highlight>
              </a:rPr>
              <a:t>pool_size</a:t>
            </a:r>
            <a:r>
              <a:rPr lang="en-US" altLang="zh-TW" dirty="0">
                <a:highlight>
                  <a:srgbClr val="C0C0C0"/>
                </a:highlight>
              </a:rPr>
              <a:t>=(2,2)))</a:t>
            </a:r>
          </a:p>
          <a:p>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(Flatten())</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(Dense(64))</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(Activation('tanh'))</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(Dense(1))</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model.add</a:t>
            </a:r>
            <a:r>
              <a:rPr lang="en-US" altLang="zh-TW" dirty="0">
                <a:highlight>
                  <a:srgbClr val="C0C0C0"/>
                </a:highlight>
              </a:rPr>
              <a:t>(Activation('</a:t>
            </a:r>
            <a:r>
              <a:rPr lang="en-US" altLang="zh-TW" dirty="0" err="1">
                <a:highlight>
                  <a:srgbClr val="C0C0C0"/>
                </a:highlight>
              </a:rPr>
              <a:t>softmax</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print(</a:t>
            </a:r>
            <a:r>
              <a:rPr lang="en-US" altLang="zh-TW" dirty="0" err="1">
                <a:highlight>
                  <a:srgbClr val="C0C0C0"/>
                </a:highlight>
              </a:rPr>
              <a:t>model.summary</a:t>
            </a:r>
            <a:r>
              <a:rPr lang="en-US" altLang="zh-TW" dirty="0">
                <a:highlight>
                  <a:srgbClr val="C0C0C0"/>
                </a:highlight>
              </a:rPr>
              <a:t>())</a:t>
            </a:r>
          </a:p>
          <a:p>
            <a:endParaRPr lang="zh-TW" altLang="en-US" dirty="0">
              <a:highlight>
                <a:srgbClr val="C0C0C0"/>
              </a:highlight>
            </a:endParaRPr>
          </a:p>
        </p:txBody>
      </p:sp>
    </p:spTree>
    <p:extLst>
      <p:ext uri="{BB962C8B-B14F-4D97-AF65-F5344CB8AC3E}">
        <p14:creationId xmlns:p14="http://schemas.microsoft.com/office/powerpoint/2010/main" val="390558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pic>
        <p:nvPicPr>
          <p:cNvPr id="4" name="圖片 3">
            <a:extLst>
              <a:ext uri="{FF2B5EF4-FFF2-40B4-BE49-F238E27FC236}">
                <a16:creationId xmlns:a16="http://schemas.microsoft.com/office/drawing/2014/main" id="{17F40162-B2D7-472D-A524-92EDED21AA51}"/>
              </a:ext>
            </a:extLst>
          </p:cNvPr>
          <p:cNvPicPr>
            <a:picLocks noChangeAspect="1"/>
          </p:cNvPicPr>
          <p:nvPr/>
        </p:nvPicPr>
        <p:blipFill>
          <a:blip r:embed="rId2"/>
          <a:stretch>
            <a:fillRect/>
          </a:stretch>
        </p:blipFill>
        <p:spPr>
          <a:xfrm>
            <a:off x="1136000" y="1205863"/>
            <a:ext cx="9920000" cy="5580000"/>
          </a:xfrm>
          <a:prstGeom prst="rect">
            <a:avLst/>
          </a:prstGeom>
        </p:spPr>
      </p:pic>
    </p:spTree>
    <p:extLst>
      <p:ext uri="{BB962C8B-B14F-4D97-AF65-F5344CB8AC3E}">
        <p14:creationId xmlns:p14="http://schemas.microsoft.com/office/powerpoint/2010/main" val="319881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1F1AF694-125E-4D38-A575-8A3D2C3EC3A6}"/>
              </a:ext>
            </a:extLst>
          </p:cNvPr>
          <p:cNvPicPr>
            <a:picLocks noChangeAspect="1"/>
          </p:cNvPicPr>
          <p:nvPr/>
        </p:nvPicPr>
        <p:blipFill rotWithShape="1">
          <a:blip r:embed="rId2"/>
          <a:srcRect l="3747" t="33373" r="53915" b="1817"/>
          <a:stretch/>
        </p:blipFill>
        <p:spPr>
          <a:xfrm>
            <a:off x="6890327" y="2207491"/>
            <a:ext cx="5070764" cy="4366224"/>
          </a:xfrm>
          <a:prstGeom prst="rect">
            <a:avLst/>
          </a:prstGeom>
        </p:spPr>
      </p:pic>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Training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3970318"/>
          </a:xfrm>
          <a:prstGeom prst="rect">
            <a:avLst/>
          </a:prstGeom>
          <a:noFill/>
        </p:spPr>
        <p:txBody>
          <a:bodyPr wrap="square">
            <a:spAutoFit/>
          </a:bodyPr>
          <a:lstStyle/>
          <a:p>
            <a:r>
              <a:rPr lang="en-US" altLang="zh-TW" dirty="0">
                <a:highlight>
                  <a:srgbClr val="C0C0C0"/>
                </a:highlight>
              </a:rPr>
              <a:t>&gt;&gt;&gt; </a:t>
            </a:r>
            <a:r>
              <a:rPr lang="en-US" altLang="zh-TW" dirty="0" err="1">
                <a:highlight>
                  <a:srgbClr val="C0C0C0"/>
                </a:highlight>
              </a:rPr>
              <a:t>model.compile</a:t>
            </a:r>
            <a:r>
              <a:rPr lang="en-US" altLang="zh-TW" dirty="0">
                <a:highlight>
                  <a:srgbClr val="C0C0C0"/>
                </a:highlight>
              </a:rPr>
              <a:t>(loss='binary_</a:t>
            </a:r>
            <a:r>
              <a:rPr lang="en-US" altLang="zh-TW" dirty="0" err="1">
                <a:highlight>
                  <a:srgbClr val="C0C0C0"/>
                </a:highlight>
              </a:rPr>
              <a:t>crossentropy</a:t>
            </a:r>
            <a:r>
              <a:rPr lang="en-US" altLang="zh-TW" dirty="0">
                <a:highlight>
                  <a:srgbClr val="C0C0C0"/>
                </a:highlight>
              </a:rPr>
              <a:t>',optimizer='</a:t>
            </a:r>
            <a:r>
              <a:rPr lang="en-US" altLang="zh-TW" dirty="0" err="1">
                <a:highlight>
                  <a:srgbClr val="C0C0C0"/>
                </a:highlight>
              </a:rPr>
              <a:t>rmsprop</a:t>
            </a:r>
            <a:r>
              <a:rPr lang="en-US" altLang="zh-TW" dirty="0">
                <a:highlight>
                  <a:srgbClr val="C0C0C0"/>
                </a:highlight>
              </a:rPr>
              <a:t>',metrics=['accuracy']) #rmsprop #Adam(1e-2)</a:t>
            </a:r>
          </a:p>
          <a:p>
            <a:r>
              <a:rPr lang="en-US" altLang="zh-TW" dirty="0">
                <a:highlight>
                  <a:srgbClr val="C0C0C0"/>
                </a:highlight>
              </a:rPr>
              <a:t>&gt;&gt;&gt; </a:t>
            </a:r>
            <a:r>
              <a:rPr lang="en-US" altLang="zh-TW" dirty="0" err="1">
                <a:highlight>
                  <a:srgbClr val="C0C0C0"/>
                </a:highlight>
              </a:rPr>
              <a:t>lr_reducer</a:t>
            </a:r>
            <a:r>
              <a:rPr lang="en-US" altLang="zh-TW" dirty="0">
                <a:highlight>
                  <a:srgbClr val="C0C0C0"/>
                </a:highlight>
              </a:rPr>
              <a:t> = </a:t>
            </a:r>
            <a:r>
              <a:rPr lang="en-US" altLang="zh-TW" dirty="0" err="1">
                <a:highlight>
                  <a:srgbClr val="C0C0C0"/>
                </a:highlight>
              </a:rPr>
              <a:t>ReduceLROnPlateau</a:t>
            </a:r>
            <a:r>
              <a:rPr lang="en-US" altLang="zh-TW" dirty="0">
                <a:highlight>
                  <a:srgbClr val="C0C0C0"/>
                </a:highlight>
              </a:rPr>
              <a:t>(monitor=‘loss’, factor=</a:t>
            </a:r>
            <a:r>
              <a:rPr lang="en-US" altLang="zh-TW" dirty="0" err="1">
                <a:highlight>
                  <a:srgbClr val="C0C0C0"/>
                </a:highlight>
              </a:rPr>
              <a:t>np.sqrt</a:t>
            </a:r>
            <a:r>
              <a:rPr lang="en-US" altLang="zh-TW" dirty="0">
                <a:highlight>
                  <a:srgbClr val="C0C0C0"/>
                </a:highlight>
              </a:rPr>
              <a:t>(0.1),</a:t>
            </a:r>
            <a:r>
              <a:rPr lang="zh-TW" altLang="en-US" dirty="0">
                <a:highlight>
                  <a:srgbClr val="C0C0C0"/>
                </a:highlight>
              </a:rPr>
              <a:t> </a:t>
            </a:r>
            <a:r>
              <a:rPr lang="en-US" altLang="zh-TW" dirty="0">
                <a:highlight>
                  <a:srgbClr val="C0C0C0"/>
                </a:highlight>
              </a:rPr>
              <a:t>verbose=1,</a:t>
            </a:r>
            <a:r>
              <a:rPr lang="zh-TW" altLang="en-US" dirty="0">
                <a:highlight>
                  <a:srgbClr val="C0C0C0"/>
                </a:highlight>
              </a:rPr>
              <a:t> </a:t>
            </a:r>
            <a:r>
              <a:rPr lang="en-US" altLang="zh-TW" dirty="0">
                <a:highlight>
                  <a:srgbClr val="C0C0C0"/>
                </a:highlight>
              </a:rPr>
              <a:t>cooldown=1,</a:t>
            </a:r>
            <a:r>
              <a:rPr lang="zh-TW" altLang="en-US" dirty="0">
                <a:highlight>
                  <a:srgbClr val="C0C0C0"/>
                </a:highlight>
              </a:rPr>
              <a:t> </a:t>
            </a:r>
            <a:endParaRPr lang="en-US" altLang="zh-TW" dirty="0">
              <a:highlight>
                <a:srgbClr val="C0C0C0"/>
              </a:highlight>
            </a:endParaRP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patience=3,</a:t>
            </a:r>
            <a:r>
              <a:rPr lang="zh-TW" altLang="en-US" dirty="0">
                <a:highlight>
                  <a:srgbClr val="C0C0C0"/>
                </a:highlight>
              </a:rPr>
              <a:t> </a:t>
            </a:r>
            <a:r>
              <a:rPr lang="en-US" altLang="zh-TW" dirty="0" err="1">
                <a:highlight>
                  <a:srgbClr val="C0C0C0"/>
                </a:highlight>
              </a:rPr>
              <a:t>min_lr</a:t>
            </a:r>
            <a:r>
              <a:rPr lang="en-US" altLang="zh-TW" dirty="0">
                <a:highlight>
                  <a:srgbClr val="C0C0C0"/>
                </a:highlight>
              </a:rPr>
              <a:t>=1e-10)</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earlystop</a:t>
            </a:r>
            <a:r>
              <a:rPr lang="en-US" altLang="zh-TW" dirty="0">
                <a:highlight>
                  <a:srgbClr val="C0C0C0"/>
                </a:highlight>
              </a:rPr>
              <a:t> = </a:t>
            </a:r>
            <a:r>
              <a:rPr lang="en-US" altLang="zh-TW" dirty="0" err="1">
                <a:highlight>
                  <a:srgbClr val="C0C0C0"/>
                </a:highlight>
              </a:rPr>
              <a:t>EarlyStopping</a:t>
            </a:r>
            <a:r>
              <a:rPr lang="en-US" altLang="zh-TW" dirty="0">
                <a:highlight>
                  <a:srgbClr val="C0C0C0"/>
                </a:highlight>
              </a:rPr>
              <a:t>(monitor='</a:t>
            </a:r>
            <a:r>
              <a:rPr lang="en-US" altLang="zh-TW" dirty="0" err="1">
                <a:highlight>
                  <a:srgbClr val="C0C0C0"/>
                </a:highlight>
              </a:rPr>
              <a:t>val_loss</a:t>
            </a:r>
            <a:r>
              <a:rPr lang="en-US" altLang="zh-TW" dirty="0">
                <a:highlight>
                  <a:srgbClr val="C0C0C0"/>
                </a:highlight>
              </a:rPr>
              <a:t>', </a:t>
            </a:r>
            <a:r>
              <a:rPr lang="en-US" altLang="zh-TW" dirty="0" err="1">
                <a:highlight>
                  <a:srgbClr val="C0C0C0"/>
                </a:highlight>
              </a:rPr>
              <a:t>min_delta</a:t>
            </a:r>
            <a:r>
              <a:rPr lang="en-US" altLang="zh-TW" dirty="0">
                <a:highlight>
                  <a:srgbClr val="C0C0C0"/>
                </a:highlight>
              </a:rPr>
              <a:t>=0, </a:t>
            </a:r>
          </a:p>
          <a:p>
            <a:r>
              <a:rPr lang="en-US" altLang="zh-TW" dirty="0">
                <a:highlight>
                  <a:srgbClr val="C0C0C0"/>
                </a:highlight>
              </a:rPr>
              <a:t>&gt;&gt;&gt;</a:t>
            </a:r>
            <a:r>
              <a:rPr lang="zh-TW" altLang="en-US" dirty="0">
                <a:highlight>
                  <a:srgbClr val="C0C0C0"/>
                </a:highlight>
              </a:rPr>
              <a:t>                                           </a:t>
            </a:r>
            <a:r>
              <a:rPr lang="en-US" altLang="zh-TW" dirty="0">
                <a:highlight>
                  <a:srgbClr val="C0C0C0"/>
                </a:highlight>
              </a:rPr>
              <a:t>patience=7, verbose=0, </a:t>
            </a:r>
          </a:p>
          <a:p>
            <a:r>
              <a:rPr lang="en-US" altLang="zh-TW" dirty="0">
                <a:highlight>
                  <a:srgbClr val="C0C0C0"/>
                </a:highlight>
              </a:rPr>
              <a:t>&gt;&gt;&gt;</a:t>
            </a:r>
            <a:r>
              <a:rPr lang="zh-TW" altLang="en-US" dirty="0">
                <a:highlight>
                  <a:srgbClr val="C0C0C0"/>
                </a:highlight>
              </a:rPr>
              <a:t>                                           </a:t>
            </a:r>
            <a:r>
              <a:rPr lang="en-US" altLang="zh-TW" dirty="0">
                <a:highlight>
                  <a:srgbClr val="C0C0C0"/>
                </a:highlight>
              </a:rPr>
              <a:t>mode='auto’, baseline=None,</a:t>
            </a:r>
          </a:p>
          <a:p>
            <a:r>
              <a:rPr lang="en-US" altLang="zh-TW" dirty="0">
                <a:highlight>
                  <a:srgbClr val="C0C0C0"/>
                </a:highlight>
              </a:rPr>
              <a:t>&gt;&gt;&gt;</a:t>
            </a:r>
            <a:r>
              <a:rPr lang="zh-TW" altLang="en-US" dirty="0">
                <a:highlight>
                  <a:srgbClr val="C0C0C0"/>
                </a:highlight>
              </a:rPr>
              <a:t>                                          </a:t>
            </a:r>
            <a:r>
              <a:rPr lang="en-US" altLang="zh-TW" dirty="0">
                <a:highlight>
                  <a:srgbClr val="C0C0C0"/>
                </a:highlight>
              </a:rPr>
              <a:t> </a:t>
            </a:r>
            <a:r>
              <a:rPr lang="en-US" altLang="zh-TW" dirty="0" err="1">
                <a:highlight>
                  <a:srgbClr val="C0C0C0"/>
                </a:highlight>
              </a:rPr>
              <a:t>restore_best_weights</a:t>
            </a:r>
            <a:r>
              <a:rPr lang="en-US" altLang="zh-TW" dirty="0">
                <a:highlight>
                  <a:srgbClr val="C0C0C0"/>
                </a:highlight>
              </a:rPr>
              <a:t>=False)</a:t>
            </a:r>
          </a:p>
          <a:p>
            <a:r>
              <a:rPr lang="en-US" altLang="zh-TW" dirty="0">
                <a:highlight>
                  <a:srgbClr val="C0C0C0"/>
                </a:highlight>
              </a:rPr>
              <a:t>&gt;&gt;&gt; callbacks = [</a:t>
            </a:r>
            <a:r>
              <a:rPr lang="en-US" altLang="zh-TW" dirty="0" err="1">
                <a:highlight>
                  <a:srgbClr val="C0C0C0"/>
                </a:highlight>
              </a:rPr>
              <a:t>lr_reducer</a:t>
            </a:r>
            <a:r>
              <a:rPr lang="en-US" altLang="zh-TW" dirty="0">
                <a:highlight>
                  <a:srgbClr val="C0C0C0"/>
                </a:highlight>
              </a:rPr>
              <a:t>, </a:t>
            </a:r>
            <a:r>
              <a:rPr lang="en-US" altLang="zh-TW" dirty="0" err="1">
                <a:highlight>
                  <a:srgbClr val="C0C0C0"/>
                </a:highlight>
              </a:rPr>
              <a:t>earlystop</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print('starting training....')</a:t>
            </a:r>
          </a:p>
          <a:p>
            <a:r>
              <a:rPr lang="en-US" altLang="zh-TW" dirty="0">
                <a:highlight>
                  <a:srgbClr val="C0C0C0"/>
                </a:highlight>
              </a:rPr>
              <a:t>&gt;&gt;&gt; history = </a:t>
            </a:r>
            <a:r>
              <a:rPr lang="en-US" altLang="zh-TW" dirty="0" err="1">
                <a:highlight>
                  <a:srgbClr val="C0C0C0"/>
                </a:highlight>
              </a:rPr>
              <a:t>model.fit</a:t>
            </a:r>
            <a:r>
              <a:rPr lang="en-US" altLang="zh-TW" dirty="0">
                <a:highlight>
                  <a:srgbClr val="C0C0C0"/>
                </a:highlight>
              </a:rPr>
              <a:t>(</a:t>
            </a:r>
            <a:r>
              <a:rPr lang="en-US" altLang="zh-TW" dirty="0" err="1">
                <a:highlight>
                  <a:srgbClr val="C0C0C0"/>
                </a:highlight>
              </a:rPr>
              <a:t>x_train,y_train</a:t>
            </a:r>
            <a:r>
              <a:rPr lang="en-US" altLang="zh-TW" dirty="0">
                <a:highlight>
                  <a:srgbClr val="C0C0C0"/>
                </a:highlight>
              </a:rPr>
              <a:t>,</a:t>
            </a:r>
            <a:r>
              <a:rPr lang="zh-TW" altLang="en-US" dirty="0">
                <a:highlight>
                  <a:srgbClr val="C0C0C0"/>
                </a:highlight>
              </a:rPr>
              <a:t> </a:t>
            </a:r>
            <a:r>
              <a:rPr lang="en-US" altLang="zh-TW" dirty="0" err="1">
                <a:highlight>
                  <a:srgbClr val="C0C0C0"/>
                </a:highlight>
              </a:rPr>
              <a:t>batch_size</a:t>
            </a:r>
            <a:r>
              <a:rPr lang="en-US" altLang="zh-TW" dirty="0">
                <a:highlight>
                  <a:srgbClr val="C0C0C0"/>
                </a:highlight>
              </a:rPr>
              <a:t>=</a:t>
            </a:r>
            <a:r>
              <a:rPr lang="en-US" altLang="zh-TW" dirty="0" err="1">
                <a:highlight>
                  <a:srgbClr val="C0C0C0"/>
                </a:highlight>
              </a:rPr>
              <a:t>batch_size</a:t>
            </a:r>
            <a:r>
              <a:rPr lang="en-US" altLang="zh-TW" dirty="0">
                <a:highlight>
                  <a:srgbClr val="C0C0C0"/>
                </a:highlight>
              </a:rPr>
              <a:t>,</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 epochs=epochs,</a:t>
            </a:r>
            <a:r>
              <a:rPr lang="zh-TW" altLang="en-US" dirty="0">
                <a:highlight>
                  <a:srgbClr val="C0C0C0"/>
                </a:highlight>
              </a:rPr>
              <a:t> </a:t>
            </a:r>
            <a:r>
              <a:rPr lang="en-US" altLang="zh-TW" dirty="0">
                <a:highlight>
                  <a:srgbClr val="C0C0C0"/>
                </a:highlight>
              </a:rPr>
              <a:t>shuffle=True, </a:t>
            </a:r>
            <a:r>
              <a:rPr lang="zh-TW" altLang="en-US" dirty="0">
                <a:highlight>
                  <a:srgbClr val="C0C0C0"/>
                </a:highlight>
              </a:rPr>
              <a:t> </a:t>
            </a:r>
            <a:endParaRPr lang="en-US" altLang="zh-TW" dirty="0">
              <a:highlight>
                <a:srgbClr val="C0C0C0"/>
              </a:highlight>
            </a:endParaRP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verbose=1, callbacks=callbacks)</a:t>
            </a:r>
          </a:p>
        </p:txBody>
      </p:sp>
      <p:sp>
        <p:nvSpPr>
          <p:cNvPr id="3" name="矩形 2">
            <a:extLst>
              <a:ext uri="{FF2B5EF4-FFF2-40B4-BE49-F238E27FC236}">
                <a16:creationId xmlns:a16="http://schemas.microsoft.com/office/drawing/2014/main" id="{E6159BF0-C7B3-4AF5-9BC8-E073036BB1DE}"/>
              </a:ext>
            </a:extLst>
          </p:cNvPr>
          <p:cNvSpPr/>
          <p:nvPr/>
        </p:nvSpPr>
        <p:spPr>
          <a:xfrm>
            <a:off x="10861964" y="6276536"/>
            <a:ext cx="969817" cy="1612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7" name="內容版面配置區 2">
            <a:extLst>
              <a:ext uri="{FF2B5EF4-FFF2-40B4-BE49-F238E27FC236}">
                <a16:creationId xmlns:a16="http://schemas.microsoft.com/office/drawing/2014/main" id="{9D168C48-1181-4DF6-93A3-343AB7556DE4}"/>
              </a:ext>
            </a:extLst>
          </p:cNvPr>
          <p:cNvSpPr txBox="1">
            <a:spLocks/>
          </p:cNvSpPr>
          <p:nvPr/>
        </p:nvSpPr>
        <p:spPr>
          <a:xfrm>
            <a:off x="10783453" y="5937308"/>
            <a:ext cx="1333177"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Accuracy</a:t>
            </a:r>
          </a:p>
        </p:txBody>
      </p:sp>
    </p:spTree>
    <p:extLst>
      <p:ext uri="{BB962C8B-B14F-4D97-AF65-F5344CB8AC3E}">
        <p14:creationId xmlns:p14="http://schemas.microsoft.com/office/powerpoint/2010/main" val="204500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Check</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9" name="內容版面配置區 2">
            <a:extLst>
              <a:ext uri="{FF2B5EF4-FFF2-40B4-BE49-F238E27FC236}">
                <a16:creationId xmlns:a16="http://schemas.microsoft.com/office/drawing/2014/main" id="{388975C4-3605-4AAF-ABB7-CF482D25D188}"/>
              </a:ext>
            </a:extLst>
          </p:cNvPr>
          <p:cNvSpPr txBox="1">
            <a:spLocks/>
          </p:cNvSpPr>
          <p:nvPr/>
        </p:nvSpPr>
        <p:spPr>
          <a:xfrm>
            <a:off x="457200" y="1505230"/>
            <a:ext cx="11734800"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Can </a:t>
            </a:r>
            <a:r>
              <a:rPr lang="en-US" altLang="zh-TW" sz="2400" dirty="0">
                <a:highlight>
                  <a:srgbClr val="C0C0C0"/>
                </a:highlight>
              </a:rPr>
              <a:t> pip install </a:t>
            </a:r>
            <a:r>
              <a:rPr lang="en-US" altLang="zh-TW" sz="2400" dirty="0" err="1">
                <a:highlight>
                  <a:srgbClr val="C0C0C0"/>
                </a:highlight>
              </a:rPr>
              <a:t>netron</a:t>
            </a:r>
            <a:r>
              <a:rPr lang="en-US" altLang="zh-TW" sz="2400" dirty="0">
                <a:highlight>
                  <a:srgbClr val="C0C0C0"/>
                </a:highlight>
              </a:rPr>
              <a:t>  </a:t>
            </a:r>
            <a:r>
              <a:rPr lang="en-US" altLang="zh-TW" sz="2400" dirty="0"/>
              <a:t>,and check model structure.  </a:t>
            </a:r>
          </a:p>
          <a:p>
            <a:pPr marL="0" indent="0" algn="just">
              <a:buNone/>
            </a:pPr>
            <a:endParaRPr lang="en-US" altLang="zh-TW" sz="2400" dirty="0"/>
          </a:p>
          <a:p>
            <a:pPr algn="just"/>
            <a:endParaRPr lang="en-US" altLang="zh-TW" sz="2400" dirty="0"/>
          </a:p>
          <a:p>
            <a:pPr algn="just"/>
            <a:endParaRPr lang="zh-TW" altLang="en-US" sz="2400" dirty="0"/>
          </a:p>
        </p:txBody>
      </p:sp>
      <p:sp>
        <p:nvSpPr>
          <p:cNvPr id="10" name="矩形 9">
            <a:extLst>
              <a:ext uri="{FF2B5EF4-FFF2-40B4-BE49-F238E27FC236}">
                <a16:creationId xmlns:a16="http://schemas.microsoft.com/office/drawing/2014/main" id="{2A6A61F8-3D0C-4572-8FF0-62FC6F96624D}"/>
              </a:ext>
            </a:extLst>
          </p:cNvPr>
          <p:cNvSpPr/>
          <p:nvPr/>
        </p:nvSpPr>
        <p:spPr>
          <a:xfrm>
            <a:off x="3344404" y="6206742"/>
            <a:ext cx="5186035" cy="369332"/>
          </a:xfrm>
          <a:prstGeom prst="rect">
            <a:avLst/>
          </a:prstGeom>
        </p:spPr>
        <p:txBody>
          <a:bodyPr wrap="none">
            <a:spAutoFit/>
          </a:bodyPr>
          <a:lstStyle/>
          <a:p>
            <a:pPr algn="ctr"/>
            <a:r>
              <a:rPr lang="en-US" altLang="zh-TW" dirty="0"/>
              <a:t>Fig.</a:t>
            </a:r>
            <a:r>
              <a:rPr lang="zh-TW" altLang="en-US" dirty="0"/>
              <a:t> </a:t>
            </a:r>
            <a:r>
              <a:rPr lang="en-US" altLang="zh-TW" dirty="0"/>
              <a:t>13 Use </a:t>
            </a:r>
            <a:r>
              <a:rPr lang="en-US" altLang="zh-TW" dirty="0" err="1"/>
              <a:t>netron.app</a:t>
            </a:r>
            <a:r>
              <a:rPr lang="en-US" altLang="zh-TW" dirty="0"/>
              <a:t> can see </a:t>
            </a:r>
            <a:r>
              <a:rPr lang="en-US" altLang="zh-TW" sz="1800" dirty="0"/>
              <a:t>model structure.</a:t>
            </a:r>
            <a:r>
              <a:rPr lang="en-US" altLang="zh-TW" dirty="0"/>
              <a:t> </a:t>
            </a:r>
          </a:p>
        </p:txBody>
      </p:sp>
      <p:pic>
        <p:nvPicPr>
          <p:cNvPr id="5" name="圖片 4">
            <a:extLst>
              <a:ext uri="{FF2B5EF4-FFF2-40B4-BE49-F238E27FC236}">
                <a16:creationId xmlns:a16="http://schemas.microsoft.com/office/drawing/2014/main" id="{E933D5BF-284D-479B-855E-BDBF92F04B5F}"/>
              </a:ext>
            </a:extLst>
          </p:cNvPr>
          <p:cNvPicPr>
            <a:picLocks noChangeAspect="1"/>
          </p:cNvPicPr>
          <p:nvPr/>
        </p:nvPicPr>
        <p:blipFill>
          <a:blip r:embed="rId2"/>
          <a:stretch>
            <a:fillRect/>
          </a:stretch>
        </p:blipFill>
        <p:spPr>
          <a:xfrm>
            <a:off x="0" y="5086381"/>
            <a:ext cx="12192000" cy="1222975"/>
          </a:xfrm>
          <a:prstGeom prst="rect">
            <a:avLst/>
          </a:prstGeom>
        </p:spPr>
      </p:pic>
      <p:pic>
        <p:nvPicPr>
          <p:cNvPr id="8" name="圖片 7">
            <a:extLst>
              <a:ext uri="{FF2B5EF4-FFF2-40B4-BE49-F238E27FC236}">
                <a16:creationId xmlns:a16="http://schemas.microsoft.com/office/drawing/2014/main" id="{DBD03AA6-3C6A-429B-89CC-F4608A8B6DE5}"/>
              </a:ext>
            </a:extLst>
          </p:cNvPr>
          <p:cNvPicPr>
            <a:picLocks noChangeAspect="1"/>
          </p:cNvPicPr>
          <p:nvPr/>
        </p:nvPicPr>
        <p:blipFill rotWithShape="1">
          <a:blip r:embed="rId3"/>
          <a:srcRect t="32414"/>
          <a:stretch/>
        </p:blipFill>
        <p:spPr>
          <a:xfrm>
            <a:off x="3766044" y="2001266"/>
            <a:ext cx="4659912" cy="3064894"/>
          </a:xfrm>
          <a:prstGeom prst="rect">
            <a:avLst/>
          </a:prstGeom>
        </p:spPr>
      </p:pic>
    </p:spTree>
    <p:extLst>
      <p:ext uri="{BB962C8B-B14F-4D97-AF65-F5344CB8AC3E}">
        <p14:creationId xmlns:p14="http://schemas.microsoft.com/office/powerpoint/2010/main" val="317323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5632311"/>
          </a:xfrm>
          <a:prstGeom prst="rect">
            <a:avLst/>
          </a:prstGeom>
          <a:noFill/>
        </p:spPr>
        <p:txBody>
          <a:bodyPr wrap="square">
            <a:spAutoFit/>
          </a:bodyPr>
          <a:lstStyle/>
          <a:p>
            <a:r>
              <a:rPr lang="en-US" altLang="zh-TW" dirty="0">
                <a:highlight>
                  <a:srgbClr val="C0C0C0"/>
                </a:highlight>
              </a:rPr>
              <a:t>&gt;&gt;&gt; converter = </a:t>
            </a:r>
            <a:r>
              <a:rPr lang="en-US" altLang="zh-TW" dirty="0" err="1">
                <a:highlight>
                  <a:srgbClr val="C0C0C0"/>
                </a:highlight>
              </a:rPr>
              <a:t>tf.lite.TFLiteConverter.from_keras_model</a:t>
            </a:r>
            <a:r>
              <a:rPr lang="en-US" altLang="zh-TW" dirty="0">
                <a:highlight>
                  <a:srgbClr val="C0C0C0"/>
                </a:highlight>
              </a:rPr>
              <a:t>(model)</a:t>
            </a:r>
          </a:p>
          <a:p>
            <a:r>
              <a:rPr lang="en-US" altLang="zh-TW" dirty="0">
                <a:highlight>
                  <a:srgbClr val="C0C0C0"/>
                </a:highlight>
              </a:rPr>
              <a:t>&gt;&gt;&gt; </a:t>
            </a:r>
            <a:r>
              <a:rPr lang="en-US" altLang="zh-TW" dirty="0" err="1">
                <a:highlight>
                  <a:srgbClr val="C0C0C0"/>
                </a:highlight>
              </a:rPr>
              <a:t>converter.optimizations</a:t>
            </a:r>
            <a:r>
              <a:rPr lang="en-US" altLang="zh-TW" dirty="0">
                <a:highlight>
                  <a:srgbClr val="C0C0C0"/>
                </a:highlight>
              </a:rPr>
              <a:t> = [</a:t>
            </a:r>
            <a:r>
              <a:rPr lang="en-US" altLang="zh-TW" dirty="0" err="1">
                <a:highlight>
                  <a:srgbClr val="C0C0C0"/>
                </a:highlight>
              </a:rPr>
              <a:t>tf.lite.Optimize.DEFAULT</a:t>
            </a:r>
            <a:r>
              <a:rPr lang="en-US" altLang="zh-TW" dirty="0">
                <a:highlight>
                  <a:srgbClr val="C0C0C0"/>
                </a:highlight>
              </a:rPr>
              <a:t>]</a:t>
            </a:r>
          </a:p>
          <a:p>
            <a:r>
              <a:rPr lang="en-US" altLang="zh-TW" dirty="0">
                <a:highlight>
                  <a:srgbClr val="C0C0C0"/>
                </a:highlight>
              </a:rPr>
              <a:t>&gt;&gt;&gt; </a:t>
            </a:r>
            <a:r>
              <a:rPr lang="en-US" altLang="zh-TW" dirty="0" err="1">
                <a:highlight>
                  <a:srgbClr val="C0C0C0"/>
                </a:highlight>
              </a:rPr>
              <a:t>converter.target_spec.supported_ops</a:t>
            </a:r>
            <a:r>
              <a:rPr lang="en-US" altLang="zh-TW" dirty="0">
                <a:highlight>
                  <a:srgbClr val="C0C0C0"/>
                </a:highlight>
              </a:rPr>
              <a:t> = [tf.lite.OpsSet.TFLITE_BUILTINS_INT8]</a:t>
            </a:r>
          </a:p>
          <a:p>
            <a:r>
              <a:rPr lang="en-US" altLang="zh-TW" dirty="0">
                <a:highlight>
                  <a:srgbClr val="C0C0C0"/>
                </a:highlight>
              </a:rPr>
              <a:t>&gt;&gt;&gt; </a:t>
            </a:r>
            <a:r>
              <a:rPr lang="en-US" altLang="zh-TW" dirty="0" err="1">
                <a:highlight>
                  <a:srgbClr val="C0C0C0"/>
                </a:highlight>
              </a:rPr>
              <a:t>converter.inference_input_type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converter.inference_output_type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tflite_model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preprocessed_test_images</a:t>
            </a:r>
            <a:r>
              <a:rPr lang="en-US" altLang="zh-TW" dirty="0">
                <a:highlight>
                  <a:srgbClr val="C0C0C0"/>
                </a:highlight>
              </a:rPr>
              <a:t> = </a:t>
            </a:r>
            <a:r>
              <a:rPr lang="en-US" altLang="zh-TW" dirty="0" err="1">
                <a:highlight>
                  <a:srgbClr val="C0C0C0"/>
                </a:highlight>
              </a:rPr>
              <a:t>tf.cast</a:t>
            </a:r>
            <a:r>
              <a:rPr lang="en-US" altLang="zh-TW" dirty="0">
                <a:highlight>
                  <a:srgbClr val="C0C0C0"/>
                </a:highlight>
              </a:rPr>
              <a:t>(</a:t>
            </a:r>
            <a:r>
              <a:rPr lang="en-US" altLang="zh-TW" dirty="0" err="1">
                <a:highlight>
                  <a:srgbClr val="C0C0C0"/>
                </a:highlight>
              </a:rPr>
              <a:t>train_images</a:t>
            </a:r>
            <a:r>
              <a:rPr lang="en-US" altLang="zh-TW" dirty="0">
                <a:highlight>
                  <a:srgbClr val="C0C0C0"/>
                </a:highlight>
              </a:rPr>
              <a:t>, tf.float32)</a:t>
            </a:r>
          </a:p>
          <a:p>
            <a:r>
              <a:rPr lang="en-US" altLang="zh-TW" dirty="0">
                <a:highlight>
                  <a:srgbClr val="C0C0C0"/>
                </a:highlight>
              </a:rPr>
              <a:t>&gt;&gt;&gt; </a:t>
            </a:r>
            <a:r>
              <a:rPr lang="en-US" altLang="zh-TW" dirty="0" err="1">
                <a:highlight>
                  <a:srgbClr val="C0C0C0"/>
                </a:highlight>
              </a:rPr>
              <a:t>emnist_ds</a:t>
            </a:r>
            <a:r>
              <a:rPr lang="en-US" altLang="zh-TW" dirty="0">
                <a:highlight>
                  <a:srgbClr val="C0C0C0"/>
                </a:highlight>
              </a:rPr>
              <a:t> = </a:t>
            </a:r>
            <a:r>
              <a:rPr lang="en-US" altLang="zh-TW" dirty="0" err="1">
                <a:highlight>
                  <a:srgbClr val="C0C0C0"/>
                </a:highlight>
              </a:rPr>
              <a:t>tf.data.Dataset.from_tensor_slices</a:t>
            </a:r>
            <a:r>
              <a:rPr lang="en-US" altLang="zh-TW" dirty="0">
                <a:highlight>
                  <a:srgbClr val="C0C0C0"/>
                </a:highlight>
              </a:rPr>
              <a:t>((</a:t>
            </a:r>
            <a:r>
              <a:rPr lang="en-US" altLang="zh-TW" dirty="0" err="1">
                <a:highlight>
                  <a:srgbClr val="C0C0C0"/>
                </a:highlight>
              </a:rPr>
              <a:t>preprocessed_test_images</a:t>
            </a:r>
            <a:r>
              <a:rPr lang="en-US" altLang="zh-TW" dirty="0">
                <a:highlight>
                  <a:srgbClr val="C0C0C0"/>
                </a:highlight>
              </a:rPr>
              <a:t>)).batch(1) #construct a dataset </a:t>
            </a:r>
          </a:p>
          <a:p>
            <a:r>
              <a:rPr lang="en-US" altLang="zh-TW" dirty="0">
                <a:highlight>
                  <a:srgbClr val="C0C0C0"/>
                </a:highlight>
              </a:rPr>
              <a:t>&gt;&gt;&gt; def </a:t>
            </a:r>
            <a:r>
              <a:rPr lang="en-US" altLang="zh-TW" dirty="0" err="1">
                <a:highlight>
                  <a:srgbClr val="C0C0C0"/>
                </a:highlight>
              </a:rPr>
              <a:t>representative_data_gen</a:t>
            </a:r>
            <a:r>
              <a:rPr lang="en-US" altLang="zh-TW" dirty="0">
                <a:highlight>
                  <a:srgbClr val="C0C0C0"/>
                </a:highlight>
              </a:rPr>
              <a:t>():</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for </a:t>
            </a:r>
            <a:r>
              <a:rPr lang="en-US" altLang="zh-TW" dirty="0" err="1">
                <a:highlight>
                  <a:srgbClr val="C0C0C0"/>
                </a:highlight>
              </a:rPr>
              <a:t>input_value</a:t>
            </a:r>
            <a:r>
              <a:rPr lang="en-US" altLang="zh-TW" dirty="0">
                <a:highlight>
                  <a:srgbClr val="C0C0C0"/>
                </a:highlight>
              </a:rPr>
              <a:t> in </a:t>
            </a:r>
            <a:r>
              <a:rPr lang="en-US" altLang="zh-TW" dirty="0" err="1">
                <a:highlight>
                  <a:srgbClr val="C0C0C0"/>
                </a:highlight>
              </a:rPr>
              <a:t>emnist_ds.take</a:t>
            </a:r>
            <a:r>
              <a:rPr lang="en-US" altLang="zh-TW" dirty="0">
                <a:highlight>
                  <a:srgbClr val="C0C0C0"/>
                </a:highlight>
              </a:rPr>
              <a:t>(100):</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yield [</a:t>
            </a:r>
            <a:r>
              <a:rPr lang="en-US" altLang="zh-TW" dirty="0" err="1">
                <a:highlight>
                  <a:srgbClr val="C0C0C0"/>
                </a:highlight>
              </a:rPr>
              <a:t>input_value</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converter.representative_dataset</a:t>
            </a:r>
            <a:r>
              <a:rPr lang="en-US" altLang="zh-TW" dirty="0">
                <a:highlight>
                  <a:srgbClr val="C0C0C0"/>
                </a:highlight>
              </a:rPr>
              <a:t> = </a:t>
            </a:r>
            <a:r>
              <a:rPr lang="en-US" altLang="zh-TW" dirty="0" err="1">
                <a:highlight>
                  <a:srgbClr val="C0C0C0"/>
                </a:highlight>
              </a:rPr>
              <a:t>representative_data_gen</a:t>
            </a:r>
            <a:endParaRPr lang="en-US" altLang="zh-TW" dirty="0">
              <a:highlight>
                <a:srgbClr val="C0C0C0"/>
              </a:highlight>
            </a:endParaRPr>
          </a:p>
          <a:p>
            <a:r>
              <a:rPr lang="en-US" altLang="zh-TW" dirty="0">
                <a:highlight>
                  <a:srgbClr val="C0C0C0"/>
                </a:highlight>
              </a:rPr>
              <a:t>&gt;&gt;&gt; import </a:t>
            </a:r>
            <a:r>
              <a:rPr lang="en-US" altLang="zh-TW" dirty="0" err="1">
                <a:highlight>
                  <a:srgbClr val="C0C0C0"/>
                </a:highlight>
              </a:rPr>
              <a:t>pathlib</a:t>
            </a:r>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converted_model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a:t>
            </a:r>
            <a:r>
              <a:rPr lang="en-US" altLang="zh-TW" dirty="0">
                <a:highlight>
                  <a:srgbClr val="C0C0C0"/>
                </a:highlight>
              </a:rPr>
              <a:t> = </a:t>
            </a:r>
            <a:r>
              <a:rPr lang="en-US" altLang="zh-TW" dirty="0" err="1">
                <a:highlight>
                  <a:srgbClr val="C0C0C0"/>
                </a:highlight>
              </a:rPr>
              <a:t>pathlib.Path</a:t>
            </a:r>
            <a:r>
              <a:rPr lang="en-US" altLang="zh-TW" dirty="0">
                <a:highlight>
                  <a:srgbClr val="C0C0C0"/>
                </a:highlight>
              </a:rPr>
              <a:t>("generated/")</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generated_dir.mkdir</a:t>
            </a:r>
            <a:r>
              <a:rPr lang="en-US" altLang="zh-TW" dirty="0">
                <a:highlight>
                  <a:srgbClr val="C0C0C0"/>
                </a:highlight>
              </a:rPr>
              <a:t>(</a:t>
            </a:r>
            <a:r>
              <a:rPr lang="en-US" altLang="zh-TW" dirty="0" err="1">
                <a:highlight>
                  <a:srgbClr val="C0C0C0"/>
                </a:highlight>
              </a:rPr>
              <a:t>exist_ok</a:t>
            </a:r>
            <a:r>
              <a:rPr lang="en-US" altLang="zh-TW" dirty="0">
                <a:highlight>
                  <a:srgbClr val="C0C0C0"/>
                </a:highlight>
              </a:rPr>
              <a:t>=True, parents=True)</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a:t>
            </a:r>
            <a:r>
              <a:rPr lang="en-US" altLang="zh-TW" dirty="0">
                <a:highlight>
                  <a:srgbClr val="C0C0C0"/>
                </a:highlight>
              </a:rPr>
              <a:t> = </a:t>
            </a:r>
            <a:r>
              <a:rPr lang="en-US" altLang="zh-TW" dirty="0" err="1">
                <a:highlight>
                  <a:srgbClr val="C0C0C0"/>
                </a:highlight>
              </a:rPr>
              <a:t>generated_dir</a:t>
            </a:r>
            <a:r>
              <a:rPr lang="en-US" altLang="zh-TW" dirty="0">
                <a:highlight>
                  <a:srgbClr val="C0C0C0"/>
                </a:highlight>
              </a:rPr>
              <a:t>/"</a:t>
            </a:r>
            <a:r>
              <a:rPr lang="en-US" altLang="zh-TW" dirty="0" err="1">
                <a:highlight>
                  <a:srgbClr val="C0C0C0"/>
                </a:highlight>
              </a:rPr>
              <a:t>model.tflite</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converted_model_file.write_bytes</a:t>
            </a:r>
            <a:r>
              <a:rPr lang="en-US" altLang="zh-TW" dirty="0">
                <a:highlight>
                  <a:srgbClr val="C0C0C0"/>
                </a:highlight>
              </a:rPr>
              <a:t>(</a:t>
            </a:r>
            <a:r>
              <a:rPr lang="en-US" altLang="zh-TW" dirty="0" err="1">
                <a:highlight>
                  <a:srgbClr val="C0C0C0"/>
                </a:highlight>
              </a:rPr>
              <a:t>converted_model</a:t>
            </a:r>
            <a:r>
              <a:rPr lang="en-US" altLang="zh-TW" dirty="0">
                <a:highlight>
                  <a:srgbClr val="C0C0C0"/>
                </a:highlight>
              </a:rPr>
              <a:t>)</a:t>
            </a:r>
          </a:p>
        </p:txBody>
      </p:sp>
    </p:spTree>
    <p:extLst>
      <p:ext uri="{BB962C8B-B14F-4D97-AF65-F5344CB8AC3E}">
        <p14:creationId xmlns:p14="http://schemas.microsoft.com/office/powerpoint/2010/main" val="329645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457200" y="0"/>
            <a:ext cx="11277922" cy="100584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Arial"/>
              <a:buNone/>
            </a:pPr>
            <a:r>
              <a:rPr lang="en-US"/>
              <a:t>Outline</a:t>
            </a:r>
            <a:endParaRPr/>
          </a:p>
        </p:txBody>
      </p:sp>
      <p:sp>
        <p:nvSpPr>
          <p:cNvPr id="135" name="Google Shape;135;p2"/>
          <p:cNvSpPr txBox="1">
            <a:spLocks noGrp="1"/>
          </p:cNvSpPr>
          <p:nvPr>
            <p:ph type="body" idx="1"/>
          </p:nvPr>
        </p:nvSpPr>
        <p:spPr>
          <a:xfrm>
            <a:off x="456555" y="1554480"/>
            <a:ext cx="11278244" cy="4846320"/>
          </a:xfrm>
          <a:prstGeom prst="rect">
            <a:avLst/>
          </a:prstGeom>
          <a:noFill/>
          <a:ln>
            <a:noFill/>
          </a:ln>
        </p:spPr>
        <p:txBody>
          <a:bodyPr spcFirstLastPara="1" wrap="square" lIns="91425" tIns="45700" rIns="91425" bIns="45700" anchor="t" anchorCtr="0">
            <a:normAutofit/>
          </a:bodyPr>
          <a:lstStyle/>
          <a:p>
            <a:pPr marL="173736" lvl="0" indent="-173736" algn="l" rtl="0">
              <a:lnSpc>
                <a:spcPct val="100000"/>
              </a:lnSpc>
              <a:spcBef>
                <a:spcPts val="0"/>
              </a:spcBef>
              <a:spcAft>
                <a:spcPts val="0"/>
              </a:spcAft>
              <a:buSzPts val="2800"/>
              <a:buChar char="•"/>
            </a:pPr>
            <a:r>
              <a:rPr lang="en-US" sz="2800" dirty="0"/>
              <a:t>I. </a:t>
            </a:r>
            <a:r>
              <a:rPr lang="zh-TW" altLang="en-US" sz="2800" dirty="0"/>
              <a:t>  </a:t>
            </a:r>
            <a:r>
              <a:rPr lang="en-US" sz="2800" dirty="0"/>
              <a:t>Introduction</a:t>
            </a:r>
            <a:endParaRPr sz="2800" dirty="0"/>
          </a:p>
          <a:p>
            <a:pPr marL="173736" lvl="0" indent="-173736" algn="l" rtl="0">
              <a:lnSpc>
                <a:spcPct val="100000"/>
              </a:lnSpc>
              <a:spcBef>
                <a:spcPts val="600"/>
              </a:spcBef>
              <a:spcAft>
                <a:spcPts val="0"/>
              </a:spcAft>
              <a:buSzPts val="2800"/>
              <a:buChar char="•"/>
            </a:pPr>
            <a:r>
              <a:rPr lang="en-US" sz="2800" dirty="0"/>
              <a:t>II. </a:t>
            </a:r>
            <a:r>
              <a:rPr lang="zh-TW" altLang="en-US" sz="2800" dirty="0"/>
              <a:t> </a:t>
            </a:r>
            <a:r>
              <a:rPr lang="en-US" sz="2800" dirty="0"/>
              <a:t>Implement</a:t>
            </a:r>
            <a:endParaRPr sz="2800" dirty="0"/>
          </a:p>
          <a:p>
            <a:pPr marL="173736" lvl="0" indent="-173736" algn="l" rtl="0">
              <a:lnSpc>
                <a:spcPct val="100000"/>
              </a:lnSpc>
              <a:spcBef>
                <a:spcPts val="600"/>
              </a:spcBef>
              <a:spcAft>
                <a:spcPts val="0"/>
              </a:spcAft>
              <a:buSzPts val="2800"/>
              <a:buChar char="•"/>
            </a:pPr>
            <a:r>
              <a:rPr lang="en-US" sz="2800" dirty="0"/>
              <a:t>III.</a:t>
            </a:r>
            <a:r>
              <a:rPr lang="zh-TW" altLang="en-US" sz="2800" dirty="0"/>
              <a:t> </a:t>
            </a:r>
            <a:r>
              <a:rPr lang="en-US" sz="2800"/>
              <a:t>Suggestion</a:t>
            </a:r>
            <a:endParaRPr sz="2800" dirty="0"/>
          </a:p>
        </p:txBody>
      </p:sp>
    </p:spTree>
    <p:extLst>
      <p:ext uri="{BB962C8B-B14F-4D97-AF65-F5344CB8AC3E}">
        <p14:creationId xmlns:p14="http://schemas.microsoft.com/office/powerpoint/2010/main" val="3165470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119A2BE9-E3B4-432B-850B-3976EFD01C91}"/>
              </a:ext>
            </a:extLst>
          </p:cNvPr>
          <p:cNvPicPr>
            <a:picLocks noChangeAspect="1"/>
          </p:cNvPicPr>
          <p:nvPr/>
        </p:nvPicPr>
        <p:blipFill>
          <a:blip r:embed="rId2"/>
          <a:stretch>
            <a:fillRect/>
          </a:stretch>
        </p:blipFill>
        <p:spPr>
          <a:xfrm>
            <a:off x="1136000" y="1231820"/>
            <a:ext cx="9920000" cy="5580000"/>
          </a:xfrm>
          <a:prstGeom prst="rect">
            <a:avLst/>
          </a:prstGeom>
        </p:spPr>
      </p:pic>
    </p:spTree>
    <p:extLst>
      <p:ext uri="{BB962C8B-B14F-4D97-AF65-F5344CB8AC3E}">
        <p14:creationId xmlns:p14="http://schemas.microsoft.com/office/powerpoint/2010/main" val="2271218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Create .</a:t>
            </a:r>
            <a:r>
              <a:rPr lang="en-US" altLang="zh-TW" sz="2400" dirty="0" err="1">
                <a:effectLst/>
              </a:rPr>
              <a:t>img</a:t>
            </a:r>
            <a:r>
              <a:rPr lang="en-US" altLang="zh-TW" sz="2400" dirty="0">
                <a:effectLst/>
              </a:rPr>
              <a:t> </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In order to integrate converted model into TFLM application we    </a:t>
            </a:r>
          </a:p>
          <a:p>
            <a:pPr marL="0" indent="0" algn="just">
              <a:buNone/>
            </a:pPr>
            <a:r>
              <a:rPr lang="en-US" altLang="zh-TW" sz="2400" dirty="0"/>
              <a:t>              have to save it as a C array.</a:t>
            </a:r>
          </a:p>
          <a:p>
            <a:pPr marL="1168400" indent="0" algn="just">
              <a:buNone/>
            </a:pPr>
            <a:r>
              <a:rPr lang="en-US" altLang="zh-TW" sz="2000" dirty="0">
                <a:highlight>
                  <a:srgbClr val="C0C0C0"/>
                </a:highlight>
              </a:rPr>
              <a:t>$ </a:t>
            </a:r>
            <a:r>
              <a:rPr lang="en-US" altLang="zh-TW" sz="2000" dirty="0" err="1">
                <a:highlight>
                  <a:srgbClr val="C0C0C0"/>
                </a:highlight>
              </a:rPr>
              <a:t>xxd</a:t>
            </a:r>
            <a:r>
              <a:rPr lang="en-US" altLang="zh-TW" sz="2000" dirty="0">
                <a:highlight>
                  <a:srgbClr val="C0C0C0"/>
                </a:highlight>
              </a:rPr>
              <a:t> -</a:t>
            </a:r>
            <a:r>
              <a:rPr lang="en-US" altLang="zh-TW" sz="2000" dirty="0" err="1">
                <a:highlight>
                  <a:srgbClr val="C0C0C0"/>
                </a:highlight>
              </a:rPr>
              <a:t>i</a:t>
            </a:r>
            <a:r>
              <a:rPr lang="en-US" altLang="zh-TW" sz="2000" dirty="0">
                <a:highlight>
                  <a:srgbClr val="C0C0C0"/>
                </a:highlight>
              </a:rPr>
              <a:t> </a:t>
            </a:r>
            <a:r>
              <a:rPr lang="en-US" altLang="zh-TW" sz="2000" dirty="0" err="1">
                <a:highlight>
                  <a:srgbClr val="C0C0C0"/>
                </a:highlight>
              </a:rPr>
              <a:t>model.tflite</a:t>
            </a:r>
            <a:r>
              <a:rPr lang="en-US" altLang="zh-TW" sz="2000" dirty="0">
                <a:highlight>
                  <a:srgbClr val="C0C0C0"/>
                </a:highlight>
              </a:rPr>
              <a:t> &gt; </a:t>
            </a:r>
            <a:r>
              <a:rPr lang="en-US" altLang="zh-TW" sz="2000" dirty="0" err="1">
                <a:highlight>
                  <a:srgbClr val="C0C0C0"/>
                </a:highlight>
              </a:rPr>
              <a:t>model.h</a:t>
            </a:r>
            <a:endParaRPr lang="en-US" altLang="zh-TW" sz="2400" dirty="0"/>
          </a:p>
          <a:p>
            <a:pPr algn="just"/>
            <a:r>
              <a:rPr lang="en-US" altLang="zh-TW" sz="2400" dirty="0"/>
              <a:t>Step2: Copy " </a:t>
            </a:r>
            <a:r>
              <a:rPr lang="en-US" altLang="zh-TW" sz="2400" dirty="0" err="1"/>
              <a:t>model.h</a:t>
            </a:r>
            <a:r>
              <a:rPr lang="en-US" altLang="zh-TW" sz="2400" dirty="0"/>
              <a:t> " to </a:t>
            </a:r>
            <a:r>
              <a:rPr lang="en-US" altLang="zh-TW" dirty="0"/>
              <a:t>" </a:t>
            </a:r>
            <a:r>
              <a:rPr lang="en-US" altLang="zh-TW" dirty="0" err="1"/>
              <a:t>Example_Project</a:t>
            </a:r>
            <a:r>
              <a:rPr lang="en-US" altLang="zh-TW" dirty="0"/>
              <a:t>\Lab5_tflm_emnist_letter "</a:t>
            </a:r>
            <a:endParaRPr lang="en-US" altLang="zh-TW" sz="2400" dirty="0"/>
          </a:p>
          <a:p>
            <a:pPr marL="0" indent="0" algn="just"/>
            <a:r>
              <a:rPr lang="en-US" altLang="zh-TW" sz="2400" dirty="0"/>
              <a:t> Step3: Set model setting in " model settings.cpp " and " model </a:t>
            </a:r>
            <a:r>
              <a:rPr lang="en-US" altLang="zh-TW" sz="2400" dirty="0" err="1"/>
              <a:t>settings.h</a:t>
            </a:r>
            <a:r>
              <a:rPr lang="en-US" altLang="zh-TW" sz="2400" dirty="0"/>
              <a:t> "</a:t>
            </a:r>
          </a:p>
          <a:p>
            <a:pPr marL="0" indent="0" algn="just"/>
            <a:r>
              <a:rPr lang="en-US" altLang="zh-TW" sz="2400" dirty="0"/>
              <a:t> Step4: Edit </a:t>
            </a:r>
            <a:r>
              <a:rPr lang="en-US" altLang="zh-TW" sz="2400" dirty="0" err="1"/>
              <a:t>micro_op_resolver</a:t>
            </a:r>
            <a:r>
              <a:rPr lang="en-US" altLang="zh-TW" sz="2400" dirty="0"/>
              <a:t> for your model in " </a:t>
            </a:r>
            <a:r>
              <a:rPr lang="en-US" altLang="zh-TW" sz="2400" dirty="0" err="1"/>
              <a:t>tflitemicro_algo</a:t>
            </a:r>
            <a:r>
              <a:rPr lang="en-US" altLang="zh-TW" sz="2400" dirty="0"/>
              <a:t> </a:t>
            </a:r>
            <a:r>
              <a:rPr lang="en-US" altLang="zh-TW" sz="2400" dirty="0" err="1"/>
              <a:t>cpp</a:t>
            </a:r>
            <a:r>
              <a:rPr lang="en-US" altLang="zh-TW" sz="2400" dirty="0"/>
              <a:t> "</a:t>
            </a:r>
          </a:p>
          <a:p>
            <a:pPr marL="0" indent="0" algn="just"/>
            <a:r>
              <a:rPr lang="en-US" altLang="zh-TW" sz="2400" dirty="0"/>
              <a:t> Step5: Edit TensorFlow input and output buffer in " </a:t>
            </a:r>
            <a:r>
              <a:rPr lang="en-US" altLang="zh-TW" sz="2400" dirty="0" err="1"/>
              <a:t>tflitemicro_algo</a:t>
            </a:r>
            <a:r>
              <a:rPr lang="en-US" altLang="zh-TW" sz="2400" dirty="0"/>
              <a:t> </a:t>
            </a:r>
            <a:r>
              <a:rPr lang="en-US" altLang="zh-TW" sz="2400" dirty="0" err="1"/>
              <a:t>cpp</a:t>
            </a:r>
            <a:r>
              <a:rPr lang="en-US" altLang="zh-TW" sz="2400" dirty="0"/>
              <a:t> “</a:t>
            </a:r>
          </a:p>
          <a:p>
            <a:pPr algn="just"/>
            <a:r>
              <a:rPr lang="en-US" altLang="zh-TW" sz="2400" dirty="0"/>
              <a:t>Step6: make files</a:t>
            </a:r>
          </a:p>
          <a:p>
            <a:pPr marL="0" indent="1163638" algn="just">
              <a:buNone/>
            </a:pPr>
            <a:r>
              <a:rPr lang="en-US" altLang="zh-TW" sz="1600" dirty="0">
                <a:highlight>
                  <a:srgbClr val="C0C0C0"/>
                </a:highlight>
              </a:rPr>
              <a:t>$ make clean</a:t>
            </a:r>
          </a:p>
          <a:p>
            <a:pPr marL="0" indent="1163638" algn="just">
              <a:buNone/>
            </a:pPr>
            <a:r>
              <a:rPr lang="en-US" altLang="zh-TW" sz="1600" dirty="0">
                <a:highlight>
                  <a:srgbClr val="C0C0C0"/>
                </a:highlight>
              </a:rPr>
              <a:t>$ make</a:t>
            </a:r>
          </a:p>
          <a:p>
            <a:pPr marL="0" indent="1163638" algn="just">
              <a:buNone/>
            </a:pPr>
            <a:r>
              <a:rPr lang="en-US" altLang="zh-TW" sz="1600" dirty="0">
                <a:highlight>
                  <a:srgbClr val="C0C0C0"/>
                </a:highlight>
              </a:rPr>
              <a:t>$ make flash</a:t>
            </a:r>
          </a:p>
          <a:p>
            <a:pPr marL="0" indent="0" algn="just"/>
            <a:endParaRPr lang="en-US" altLang="zh-TW" sz="2400" dirty="0"/>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98345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III. Implement</a:t>
            </a:r>
            <a:br>
              <a:rPr lang="en-US" altLang="zh-TW" dirty="0">
                <a:effectLst/>
              </a:rPr>
            </a:br>
            <a:r>
              <a:rPr lang="en-US" altLang="zh-TW" sz="2400" dirty="0">
                <a:effectLst/>
              </a:rPr>
              <a:t>III-2. Create .</a:t>
            </a:r>
            <a:r>
              <a:rPr lang="en-US" altLang="zh-TW" sz="2400" dirty="0" err="1">
                <a:effectLst/>
              </a:rPr>
              <a:t>img</a:t>
            </a:r>
            <a:r>
              <a:rPr lang="en-US" altLang="zh-TW" sz="2400" dirty="0">
                <a:effectLst/>
              </a:rPr>
              <a:t> </a:t>
            </a:r>
            <a:endParaRPr lang="zh-TW" altLang="zh-TW" dirty="0">
              <a:effectLst/>
            </a:endParaRPr>
          </a:p>
        </p:txBody>
      </p:sp>
      <p:pic>
        <p:nvPicPr>
          <p:cNvPr id="4" name="圖片 3">
            <a:extLst>
              <a:ext uri="{FF2B5EF4-FFF2-40B4-BE49-F238E27FC236}">
                <a16:creationId xmlns:a16="http://schemas.microsoft.com/office/drawing/2014/main" id="{A11D0D98-CC51-4FB0-A7F2-F9DD3DA9C1AC}"/>
              </a:ext>
            </a:extLst>
          </p:cNvPr>
          <p:cNvPicPr>
            <a:picLocks noChangeAspect="1"/>
          </p:cNvPicPr>
          <p:nvPr/>
        </p:nvPicPr>
        <p:blipFill rotWithShape="1">
          <a:blip r:embed="rId2"/>
          <a:srcRect l="3639"/>
          <a:stretch/>
        </p:blipFill>
        <p:spPr>
          <a:xfrm>
            <a:off x="6193468" y="1551709"/>
            <a:ext cx="5846453" cy="3412836"/>
          </a:xfrm>
          <a:prstGeom prst="rect">
            <a:avLst/>
          </a:prstGeom>
        </p:spPr>
      </p:pic>
      <p:pic>
        <p:nvPicPr>
          <p:cNvPr id="6" name="圖片 5">
            <a:extLst>
              <a:ext uri="{FF2B5EF4-FFF2-40B4-BE49-F238E27FC236}">
                <a16:creationId xmlns:a16="http://schemas.microsoft.com/office/drawing/2014/main" id="{A8B92EDD-DBA0-4983-8F24-B1B176C9E1C4}"/>
              </a:ext>
            </a:extLst>
          </p:cNvPr>
          <p:cNvPicPr>
            <a:picLocks noChangeAspect="1"/>
          </p:cNvPicPr>
          <p:nvPr/>
        </p:nvPicPr>
        <p:blipFill rotWithShape="1">
          <a:blip r:embed="rId3"/>
          <a:srcRect l="3639"/>
          <a:stretch/>
        </p:blipFill>
        <p:spPr>
          <a:xfrm>
            <a:off x="133605" y="1551709"/>
            <a:ext cx="5846453" cy="3412836"/>
          </a:xfrm>
          <a:prstGeom prst="rect">
            <a:avLst/>
          </a:prstGeom>
        </p:spPr>
      </p:pic>
      <p:sp>
        <p:nvSpPr>
          <p:cNvPr id="8" name="矩形 7">
            <a:extLst>
              <a:ext uri="{FF2B5EF4-FFF2-40B4-BE49-F238E27FC236}">
                <a16:creationId xmlns:a16="http://schemas.microsoft.com/office/drawing/2014/main" id="{324FBE8E-F052-4050-8D67-4A4EA52A16CC}"/>
              </a:ext>
            </a:extLst>
          </p:cNvPr>
          <p:cNvSpPr/>
          <p:nvPr/>
        </p:nvSpPr>
        <p:spPr>
          <a:xfrm>
            <a:off x="4208305" y="4964545"/>
            <a:ext cx="3775394" cy="369332"/>
          </a:xfrm>
          <a:prstGeom prst="rect">
            <a:avLst/>
          </a:prstGeom>
        </p:spPr>
        <p:txBody>
          <a:bodyPr wrap="none">
            <a:spAutoFit/>
          </a:bodyPr>
          <a:lstStyle/>
          <a:p>
            <a:pPr algn="ctr"/>
            <a:r>
              <a:rPr lang="en-US" altLang="zh-TW" dirty="0"/>
              <a:t>Fig.</a:t>
            </a:r>
            <a:r>
              <a:rPr lang="zh-TW" altLang="en-US" dirty="0"/>
              <a:t> </a:t>
            </a:r>
            <a:r>
              <a:rPr lang="en-US" altLang="zh-TW" dirty="0"/>
              <a:t>15 Make and create .</a:t>
            </a:r>
            <a:r>
              <a:rPr lang="en-US" altLang="zh-TW" dirty="0" err="1"/>
              <a:t>img</a:t>
            </a:r>
            <a:r>
              <a:rPr lang="en-US" altLang="zh-TW" dirty="0"/>
              <a:t> </a:t>
            </a:r>
            <a:r>
              <a:rPr lang="en-US" altLang="zh-TW" dirty="0" err="1"/>
              <a:t>flile</a:t>
            </a:r>
            <a:r>
              <a:rPr lang="en-US" altLang="zh-TW" sz="1800" dirty="0"/>
              <a:t>.</a:t>
            </a:r>
            <a:r>
              <a:rPr lang="en-US" altLang="zh-TW" dirty="0"/>
              <a:t> </a:t>
            </a:r>
          </a:p>
        </p:txBody>
      </p:sp>
    </p:spTree>
    <p:extLst>
      <p:ext uri="{BB962C8B-B14F-4D97-AF65-F5344CB8AC3E}">
        <p14:creationId xmlns:p14="http://schemas.microsoft.com/office/powerpoint/2010/main" val="211845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Open the [HMX_FT4222H_GUI.exe].</a:t>
            </a:r>
          </a:p>
          <a:p>
            <a:pPr algn="just"/>
            <a:r>
              <a:rPr lang="en-US" altLang="zh-TW" sz="2400" dirty="0"/>
              <a:t>Step2: Push the [Read ID]</a:t>
            </a:r>
            <a:r>
              <a:rPr lang="en-US" altLang="zh-TW" sz="2400" dirty="0" err="1"/>
              <a:t>button,and</a:t>
            </a:r>
            <a:r>
              <a:rPr lang="en-US" altLang="zh-TW" sz="2400" dirty="0"/>
              <a:t> to check it shows [</a:t>
            </a:r>
            <a:r>
              <a:rPr lang="en-US" altLang="zh-TW" sz="2400" dirty="0" err="1"/>
              <a:t>ef</a:t>
            </a:r>
            <a:r>
              <a:rPr lang="en-US" altLang="zh-TW" sz="2400" dirty="0"/>
              <a:t>/60/15].</a:t>
            </a:r>
          </a:p>
          <a:p>
            <a:pPr algn="just"/>
            <a:r>
              <a:rPr lang="en-US" altLang="zh-TW" sz="2400" dirty="0"/>
              <a:t>Step3: Push the [Chip Erase]button.</a:t>
            </a:r>
          </a:p>
          <a:p>
            <a:pPr algn="just"/>
            <a:r>
              <a:rPr lang="en-US" altLang="zh-TW" sz="2400" dirty="0"/>
              <a:t>Step4: Choose the file location and press the [Programing] button.</a:t>
            </a:r>
          </a:p>
          <a:p>
            <a:pPr marL="0" indent="0" algn="just"/>
            <a:r>
              <a:rPr lang="en-US" altLang="zh-TW" sz="2400" dirty="0"/>
              <a:t> Step5: Power off ,and open J20 for run mode</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38906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pic>
        <p:nvPicPr>
          <p:cNvPr id="5" name="圖片 4">
            <a:extLst>
              <a:ext uri="{FF2B5EF4-FFF2-40B4-BE49-F238E27FC236}">
                <a16:creationId xmlns:a16="http://schemas.microsoft.com/office/drawing/2014/main" id="{6A5C7AB1-EDCD-4CDC-8C8A-12872F746351}"/>
              </a:ext>
            </a:extLst>
          </p:cNvPr>
          <p:cNvPicPr>
            <a:picLocks noChangeAspect="1"/>
          </p:cNvPicPr>
          <p:nvPr/>
        </p:nvPicPr>
        <p:blipFill>
          <a:blip r:embed="rId2"/>
          <a:stretch>
            <a:fillRect/>
          </a:stretch>
        </p:blipFill>
        <p:spPr>
          <a:xfrm>
            <a:off x="184728" y="1659155"/>
            <a:ext cx="3691110" cy="3889735"/>
          </a:xfrm>
          <a:prstGeom prst="rect">
            <a:avLst/>
          </a:prstGeom>
        </p:spPr>
      </p:pic>
      <p:pic>
        <p:nvPicPr>
          <p:cNvPr id="8" name="圖片 7">
            <a:extLst>
              <a:ext uri="{FF2B5EF4-FFF2-40B4-BE49-F238E27FC236}">
                <a16:creationId xmlns:a16="http://schemas.microsoft.com/office/drawing/2014/main" id="{B15AFD1F-6928-4F33-B609-E8E3FBFF414C}"/>
              </a:ext>
            </a:extLst>
          </p:cNvPr>
          <p:cNvPicPr>
            <a:picLocks noChangeAspect="1"/>
          </p:cNvPicPr>
          <p:nvPr/>
        </p:nvPicPr>
        <p:blipFill rotWithShape="1">
          <a:blip r:embed="rId3"/>
          <a:srcRect l="32575" t="14667" r="32576" b="20000"/>
          <a:stretch/>
        </p:blipFill>
        <p:spPr>
          <a:xfrm>
            <a:off x="4203831" y="1656374"/>
            <a:ext cx="3691110" cy="3892516"/>
          </a:xfrm>
          <a:prstGeom prst="rect">
            <a:avLst/>
          </a:prstGeom>
        </p:spPr>
      </p:pic>
      <p:pic>
        <p:nvPicPr>
          <p:cNvPr id="10" name="圖片 9">
            <a:extLst>
              <a:ext uri="{FF2B5EF4-FFF2-40B4-BE49-F238E27FC236}">
                <a16:creationId xmlns:a16="http://schemas.microsoft.com/office/drawing/2014/main" id="{A06E031C-9B1E-4A6A-AAE1-22BE7BC3D277}"/>
              </a:ext>
            </a:extLst>
          </p:cNvPr>
          <p:cNvPicPr>
            <a:picLocks noChangeAspect="1"/>
          </p:cNvPicPr>
          <p:nvPr/>
        </p:nvPicPr>
        <p:blipFill>
          <a:blip r:embed="rId4"/>
          <a:stretch>
            <a:fillRect/>
          </a:stretch>
        </p:blipFill>
        <p:spPr>
          <a:xfrm>
            <a:off x="8228740" y="1656374"/>
            <a:ext cx="3691110" cy="3889735"/>
          </a:xfrm>
          <a:prstGeom prst="rect">
            <a:avLst/>
          </a:prstGeom>
        </p:spPr>
      </p:pic>
      <p:sp>
        <p:nvSpPr>
          <p:cNvPr id="6" name="Google Shape;495;p48">
            <a:extLst>
              <a:ext uri="{FF2B5EF4-FFF2-40B4-BE49-F238E27FC236}">
                <a16:creationId xmlns:a16="http://schemas.microsoft.com/office/drawing/2014/main" id="{C25F0085-D538-4C83-8063-C3B1BAC5514A}"/>
              </a:ext>
            </a:extLst>
          </p:cNvPr>
          <p:cNvSpPr/>
          <p:nvPr/>
        </p:nvSpPr>
        <p:spPr>
          <a:xfrm>
            <a:off x="3592969" y="3275974"/>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 name="Google Shape;501;p48">
            <a:extLst>
              <a:ext uri="{FF2B5EF4-FFF2-40B4-BE49-F238E27FC236}">
                <a16:creationId xmlns:a16="http://schemas.microsoft.com/office/drawing/2014/main" id="{4C4936CE-E92C-42BE-84EC-8B2E5E6801B2}"/>
              </a:ext>
            </a:extLst>
          </p:cNvPr>
          <p:cNvSpPr/>
          <p:nvPr/>
        </p:nvSpPr>
        <p:spPr>
          <a:xfrm>
            <a:off x="2681847" y="2983345"/>
            <a:ext cx="868835" cy="292630"/>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Google Shape;495;p48">
            <a:extLst>
              <a:ext uri="{FF2B5EF4-FFF2-40B4-BE49-F238E27FC236}">
                <a16:creationId xmlns:a16="http://schemas.microsoft.com/office/drawing/2014/main" id="{84667B2A-5B52-4E98-A165-7F3546ED3F8C}"/>
              </a:ext>
            </a:extLst>
          </p:cNvPr>
          <p:cNvSpPr/>
          <p:nvPr/>
        </p:nvSpPr>
        <p:spPr>
          <a:xfrm>
            <a:off x="7627423" y="3275974"/>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501;p48">
            <a:extLst>
              <a:ext uri="{FF2B5EF4-FFF2-40B4-BE49-F238E27FC236}">
                <a16:creationId xmlns:a16="http://schemas.microsoft.com/office/drawing/2014/main" id="{2F890440-1253-4CCF-81C5-47F3C5161C12}"/>
              </a:ext>
            </a:extLst>
          </p:cNvPr>
          <p:cNvSpPr/>
          <p:nvPr/>
        </p:nvSpPr>
        <p:spPr>
          <a:xfrm>
            <a:off x="9964719" y="3220558"/>
            <a:ext cx="868835" cy="292630"/>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內容版面配置區 2">
            <a:extLst>
              <a:ext uri="{FF2B5EF4-FFF2-40B4-BE49-F238E27FC236}">
                <a16:creationId xmlns:a16="http://schemas.microsoft.com/office/drawing/2014/main" id="{510D6481-0ABE-42EE-BA47-4ECCCB5CB77E}"/>
              </a:ext>
            </a:extLst>
          </p:cNvPr>
          <p:cNvSpPr txBox="1">
            <a:spLocks/>
          </p:cNvSpPr>
          <p:nvPr/>
        </p:nvSpPr>
        <p:spPr>
          <a:xfrm>
            <a:off x="2234436" y="2622829"/>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Step1.</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3" name="內容版面配置區 2">
            <a:extLst>
              <a:ext uri="{FF2B5EF4-FFF2-40B4-BE49-F238E27FC236}">
                <a16:creationId xmlns:a16="http://schemas.microsoft.com/office/drawing/2014/main" id="{10F6473E-AE2A-4B1A-92B5-A19950AAEDFB}"/>
              </a:ext>
            </a:extLst>
          </p:cNvPr>
          <p:cNvSpPr txBox="1">
            <a:spLocks/>
          </p:cNvSpPr>
          <p:nvPr/>
        </p:nvSpPr>
        <p:spPr>
          <a:xfrm>
            <a:off x="9520113" y="2841567"/>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Step2.</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4" name="矩形 13">
            <a:extLst>
              <a:ext uri="{FF2B5EF4-FFF2-40B4-BE49-F238E27FC236}">
                <a16:creationId xmlns:a16="http://schemas.microsoft.com/office/drawing/2014/main" id="{A9CEB6FC-4D14-439C-A350-CC5019A0CC48}"/>
              </a:ext>
            </a:extLst>
          </p:cNvPr>
          <p:cNvSpPr/>
          <p:nvPr/>
        </p:nvSpPr>
        <p:spPr>
          <a:xfrm>
            <a:off x="4817446" y="5543327"/>
            <a:ext cx="2557111" cy="369332"/>
          </a:xfrm>
          <a:prstGeom prst="rect">
            <a:avLst/>
          </a:prstGeom>
        </p:spPr>
        <p:txBody>
          <a:bodyPr wrap="none">
            <a:spAutoFit/>
          </a:bodyPr>
          <a:lstStyle/>
          <a:p>
            <a:pPr algn="ctr"/>
            <a:r>
              <a:rPr lang="en-US" altLang="zh-TW" dirty="0"/>
              <a:t>Fig.</a:t>
            </a:r>
            <a:r>
              <a:rPr lang="zh-TW" altLang="en-US" dirty="0"/>
              <a:t> </a:t>
            </a:r>
            <a:r>
              <a:rPr lang="en-US" altLang="zh-TW" dirty="0"/>
              <a:t>16 Update .</a:t>
            </a:r>
            <a:r>
              <a:rPr lang="en-US" altLang="zh-TW" dirty="0" err="1"/>
              <a:t>img</a:t>
            </a:r>
            <a:r>
              <a:rPr lang="en-US" altLang="zh-TW" dirty="0"/>
              <a:t> file</a:t>
            </a:r>
          </a:p>
        </p:txBody>
      </p:sp>
    </p:spTree>
    <p:extLst>
      <p:ext uri="{BB962C8B-B14F-4D97-AF65-F5344CB8AC3E}">
        <p14:creationId xmlns:p14="http://schemas.microsoft.com/office/powerpoint/2010/main" val="566959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4" name="圖片 3">
            <a:extLst>
              <a:ext uri="{FF2B5EF4-FFF2-40B4-BE49-F238E27FC236}">
                <a16:creationId xmlns:a16="http://schemas.microsoft.com/office/drawing/2014/main" id="{BC19B187-64D2-4DED-BC65-10C218A24DA2}"/>
              </a:ext>
            </a:extLst>
          </p:cNvPr>
          <p:cNvPicPr>
            <a:picLocks noChangeAspect="1"/>
          </p:cNvPicPr>
          <p:nvPr/>
        </p:nvPicPr>
        <p:blipFill rotWithShape="1">
          <a:blip r:embed="rId2"/>
          <a:srcRect l="32048" t="32323" r="40530" b="19200"/>
          <a:stretch/>
        </p:blipFill>
        <p:spPr>
          <a:xfrm>
            <a:off x="4586645" y="1764306"/>
            <a:ext cx="3624406" cy="3604068"/>
          </a:xfrm>
          <a:prstGeom prst="rect">
            <a:avLst/>
          </a:prstGeom>
          <a:effectLst>
            <a:outerShdw blurRad="50800" dist="38100" dir="2700000" algn="tl" rotWithShape="0">
              <a:prstClr val="black">
                <a:alpha val="40000"/>
              </a:prstClr>
            </a:outerShdw>
          </a:effectLst>
        </p:spPr>
      </p:pic>
      <p:pic>
        <p:nvPicPr>
          <p:cNvPr id="7" name="圖片 6">
            <a:extLst>
              <a:ext uri="{FF2B5EF4-FFF2-40B4-BE49-F238E27FC236}">
                <a16:creationId xmlns:a16="http://schemas.microsoft.com/office/drawing/2014/main" id="{7A0F3C73-92B9-4B24-AFBF-B77C635DC8D2}"/>
              </a:ext>
            </a:extLst>
          </p:cNvPr>
          <p:cNvPicPr>
            <a:picLocks noChangeAspect="1"/>
          </p:cNvPicPr>
          <p:nvPr/>
        </p:nvPicPr>
        <p:blipFill rotWithShape="1">
          <a:blip r:embed="rId3"/>
          <a:srcRect l="32166" t="32323" r="40413" b="19200"/>
          <a:stretch/>
        </p:blipFill>
        <p:spPr>
          <a:xfrm>
            <a:off x="8493703" y="1764306"/>
            <a:ext cx="3624406" cy="3604068"/>
          </a:xfrm>
          <a:prstGeom prst="rect">
            <a:avLst/>
          </a:prstGeom>
          <a:effectLst>
            <a:outerShdw blurRad="50800" dist="38100" dir="2700000" algn="tl" rotWithShape="0">
              <a:prstClr val="black">
                <a:alpha val="40000"/>
              </a:prstClr>
            </a:outerShdw>
          </a:effectLst>
        </p:spPr>
      </p:pic>
      <p:pic>
        <p:nvPicPr>
          <p:cNvPr id="13" name="圖片 12">
            <a:extLst>
              <a:ext uri="{FF2B5EF4-FFF2-40B4-BE49-F238E27FC236}">
                <a16:creationId xmlns:a16="http://schemas.microsoft.com/office/drawing/2014/main" id="{ED66A9F4-5DD9-423D-B9F9-76A679EB8EBB}"/>
              </a:ext>
            </a:extLst>
          </p:cNvPr>
          <p:cNvPicPr>
            <a:picLocks noChangeAspect="1"/>
          </p:cNvPicPr>
          <p:nvPr/>
        </p:nvPicPr>
        <p:blipFill rotWithShape="1">
          <a:blip r:embed="rId4"/>
          <a:srcRect l="29015" t="25727" r="34546" b="34815"/>
          <a:stretch/>
        </p:blipFill>
        <p:spPr>
          <a:xfrm>
            <a:off x="73891" y="2213293"/>
            <a:ext cx="4442691" cy="2706094"/>
          </a:xfrm>
          <a:prstGeom prst="rect">
            <a:avLst/>
          </a:prstGeom>
          <a:effectLst>
            <a:outerShdw blurRad="50800" dist="38100" dir="2700000" algn="tl" rotWithShape="0">
              <a:prstClr val="black">
                <a:alpha val="40000"/>
              </a:prstClr>
            </a:outerShdw>
          </a:effectLst>
        </p:spPr>
      </p:pic>
      <p:sp>
        <p:nvSpPr>
          <p:cNvPr id="6" name="Google Shape;495;p48">
            <a:extLst>
              <a:ext uri="{FF2B5EF4-FFF2-40B4-BE49-F238E27FC236}">
                <a16:creationId xmlns:a16="http://schemas.microsoft.com/office/drawing/2014/main" id="{5C5CFA88-D652-45DE-801E-B607DB64D2B8}"/>
              </a:ext>
            </a:extLst>
          </p:cNvPr>
          <p:cNvSpPr/>
          <p:nvPr/>
        </p:nvSpPr>
        <p:spPr>
          <a:xfrm>
            <a:off x="4223491" y="3275975"/>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501;p48">
            <a:extLst>
              <a:ext uri="{FF2B5EF4-FFF2-40B4-BE49-F238E27FC236}">
                <a16:creationId xmlns:a16="http://schemas.microsoft.com/office/drawing/2014/main" id="{159C4ED7-6984-4A3D-BE78-50F1FA9DD0A0}"/>
              </a:ext>
            </a:extLst>
          </p:cNvPr>
          <p:cNvSpPr/>
          <p:nvPr/>
        </p:nvSpPr>
        <p:spPr>
          <a:xfrm>
            <a:off x="1351811" y="4516581"/>
            <a:ext cx="3234834" cy="277092"/>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內容版面配置區 2">
            <a:extLst>
              <a:ext uri="{FF2B5EF4-FFF2-40B4-BE49-F238E27FC236}">
                <a16:creationId xmlns:a16="http://schemas.microsoft.com/office/drawing/2014/main" id="{77CA2F86-B01E-41BD-B333-A721BDCD94A1}"/>
              </a:ext>
            </a:extLst>
          </p:cNvPr>
          <p:cNvSpPr txBox="1">
            <a:spLocks/>
          </p:cNvSpPr>
          <p:nvPr/>
        </p:nvSpPr>
        <p:spPr>
          <a:xfrm>
            <a:off x="1186872" y="4863820"/>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Step1.</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0" name="Google Shape;495;p48">
            <a:extLst>
              <a:ext uri="{FF2B5EF4-FFF2-40B4-BE49-F238E27FC236}">
                <a16:creationId xmlns:a16="http://schemas.microsoft.com/office/drawing/2014/main" id="{3E5B4641-4F41-4E73-BC8E-318367B9EEE4}"/>
              </a:ext>
            </a:extLst>
          </p:cNvPr>
          <p:cNvSpPr/>
          <p:nvPr/>
        </p:nvSpPr>
        <p:spPr>
          <a:xfrm>
            <a:off x="8059285" y="3241073"/>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501;p48">
            <a:extLst>
              <a:ext uri="{FF2B5EF4-FFF2-40B4-BE49-F238E27FC236}">
                <a16:creationId xmlns:a16="http://schemas.microsoft.com/office/drawing/2014/main" id="{A7319FF8-8AB3-471D-B857-05A46C09F05D}"/>
              </a:ext>
            </a:extLst>
          </p:cNvPr>
          <p:cNvSpPr/>
          <p:nvPr/>
        </p:nvSpPr>
        <p:spPr>
          <a:xfrm>
            <a:off x="9818254" y="4636655"/>
            <a:ext cx="1089891" cy="227164"/>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Google Shape;501;p48">
            <a:extLst>
              <a:ext uri="{FF2B5EF4-FFF2-40B4-BE49-F238E27FC236}">
                <a16:creationId xmlns:a16="http://schemas.microsoft.com/office/drawing/2014/main" id="{4F85C254-5CFC-4AAF-A90F-17F565DF3AD5}"/>
              </a:ext>
            </a:extLst>
          </p:cNvPr>
          <p:cNvSpPr/>
          <p:nvPr/>
        </p:nvSpPr>
        <p:spPr>
          <a:xfrm>
            <a:off x="5308957" y="2976965"/>
            <a:ext cx="1089891" cy="227164"/>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內容版面配置區 2">
            <a:extLst>
              <a:ext uri="{FF2B5EF4-FFF2-40B4-BE49-F238E27FC236}">
                <a16:creationId xmlns:a16="http://schemas.microsoft.com/office/drawing/2014/main" id="{C57934EF-FC4A-4C62-BB4E-3D95E80B11B5}"/>
              </a:ext>
            </a:extLst>
          </p:cNvPr>
          <p:cNvSpPr txBox="1">
            <a:spLocks/>
          </p:cNvSpPr>
          <p:nvPr/>
        </p:nvSpPr>
        <p:spPr>
          <a:xfrm>
            <a:off x="4684712" y="2656140"/>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Step2.</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5" name="內容版面配置區 2">
            <a:extLst>
              <a:ext uri="{FF2B5EF4-FFF2-40B4-BE49-F238E27FC236}">
                <a16:creationId xmlns:a16="http://schemas.microsoft.com/office/drawing/2014/main" id="{4EB9A558-C486-49ED-8738-EEEB6625C6C0}"/>
              </a:ext>
            </a:extLst>
          </p:cNvPr>
          <p:cNvSpPr txBox="1">
            <a:spLocks/>
          </p:cNvSpPr>
          <p:nvPr/>
        </p:nvSpPr>
        <p:spPr>
          <a:xfrm>
            <a:off x="9197542" y="4299377"/>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Step3.</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6" name="矩形 15">
            <a:extLst>
              <a:ext uri="{FF2B5EF4-FFF2-40B4-BE49-F238E27FC236}">
                <a16:creationId xmlns:a16="http://schemas.microsoft.com/office/drawing/2014/main" id="{29EADA8C-7414-489F-AE7C-D0C7D4D1700A}"/>
              </a:ext>
            </a:extLst>
          </p:cNvPr>
          <p:cNvSpPr/>
          <p:nvPr/>
        </p:nvSpPr>
        <p:spPr>
          <a:xfrm>
            <a:off x="4661250" y="5543327"/>
            <a:ext cx="2869503" cy="369332"/>
          </a:xfrm>
          <a:prstGeom prst="rect">
            <a:avLst/>
          </a:prstGeom>
        </p:spPr>
        <p:txBody>
          <a:bodyPr wrap="none">
            <a:spAutoFit/>
          </a:bodyPr>
          <a:lstStyle/>
          <a:p>
            <a:pPr algn="ctr"/>
            <a:r>
              <a:rPr lang="en-US" altLang="zh-TW" dirty="0"/>
              <a:t>Fig.</a:t>
            </a:r>
            <a:r>
              <a:rPr lang="zh-TW" altLang="en-US" dirty="0"/>
              <a:t> </a:t>
            </a:r>
            <a:r>
              <a:rPr lang="en-US" altLang="zh-TW" dirty="0"/>
              <a:t>17 Operate Tera Term</a:t>
            </a:r>
          </a:p>
        </p:txBody>
      </p:sp>
    </p:spTree>
    <p:extLst>
      <p:ext uri="{BB962C8B-B14F-4D97-AF65-F5344CB8AC3E}">
        <p14:creationId xmlns:p14="http://schemas.microsoft.com/office/powerpoint/2010/main" val="4149907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sp>
        <p:nvSpPr>
          <p:cNvPr id="4" name="矩形 3">
            <a:extLst>
              <a:ext uri="{FF2B5EF4-FFF2-40B4-BE49-F238E27FC236}">
                <a16:creationId xmlns:a16="http://schemas.microsoft.com/office/drawing/2014/main" id="{A3F25206-1806-452E-B362-9E130C468D8B}"/>
              </a:ext>
            </a:extLst>
          </p:cNvPr>
          <p:cNvSpPr/>
          <p:nvPr/>
        </p:nvSpPr>
        <p:spPr>
          <a:xfrm>
            <a:off x="6946263" y="6315791"/>
            <a:ext cx="2159566" cy="369332"/>
          </a:xfrm>
          <a:prstGeom prst="rect">
            <a:avLst/>
          </a:prstGeom>
        </p:spPr>
        <p:txBody>
          <a:bodyPr wrap="none">
            <a:spAutoFit/>
          </a:bodyPr>
          <a:lstStyle/>
          <a:p>
            <a:pPr algn="ctr"/>
            <a:r>
              <a:rPr lang="en-US" altLang="zh-TW" dirty="0"/>
              <a:t>Fig.</a:t>
            </a:r>
            <a:r>
              <a:rPr lang="zh-TW" altLang="en-US" dirty="0"/>
              <a:t> </a:t>
            </a:r>
            <a:r>
              <a:rPr lang="en-US" altLang="zh-TW" dirty="0"/>
              <a:t>18 </a:t>
            </a:r>
            <a:r>
              <a:rPr lang="en-US" altLang="zh-TW"/>
              <a:t>Output print</a:t>
            </a:r>
            <a:endParaRPr lang="en-US" altLang="zh-TW" dirty="0"/>
          </a:p>
        </p:txBody>
      </p:sp>
      <p:pic>
        <p:nvPicPr>
          <p:cNvPr id="5" name="圖片 4">
            <a:extLst>
              <a:ext uri="{FF2B5EF4-FFF2-40B4-BE49-F238E27FC236}">
                <a16:creationId xmlns:a16="http://schemas.microsoft.com/office/drawing/2014/main" id="{1FF79B56-ABC9-4A46-AADE-8A30B46A2408}"/>
              </a:ext>
            </a:extLst>
          </p:cNvPr>
          <p:cNvPicPr>
            <a:picLocks noChangeAspect="1"/>
          </p:cNvPicPr>
          <p:nvPr/>
        </p:nvPicPr>
        <p:blipFill>
          <a:blip r:embed="rId2"/>
          <a:stretch>
            <a:fillRect/>
          </a:stretch>
        </p:blipFill>
        <p:spPr>
          <a:xfrm>
            <a:off x="6573326" y="1229961"/>
            <a:ext cx="3106029" cy="5178672"/>
          </a:xfrm>
          <a:prstGeom prst="rect">
            <a:avLst/>
          </a:prstGeom>
        </p:spPr>
      </p:pic>
      <p:sp>
        <p:nvSpPr>
          <p:cNvPr id="7" name="矩形 6">
            <a:extLst>
              <a:ext uri="{FF2B5EF4-FFF2-40B4-BE49-F238E27FC236}">
                <a16:creationId xmlns:a16="http://schemas.microsoft.com/office/drawing/2014/main" id="{EFBB4896-A09F-4329-A54B-14F4E2326583}"/>
              </a:ext>
            </a:extLst>
          </p:cNvPr>
          <p:cNvSpPr/>
          <p:nvPr/>
        </p:nvSpPr>
        <p:spPr>
          <a:xfrm>
            <a:off x="6490198" y="3983516"/>
            <a:ext cx="1665157" cy="302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2400"/>
          </a:p>
        </p:txBody>
      </p:sp>
      <p:sp>
        <p:nvSpPr>
          <p:cNvPr id="8" name="矩形 7">
            <a:extLst>
              <a:ext uri="{FF2B5EF4-FFF2-40B4-BE49-F238E27FC236}">
                <a16:creationId xmlns:a16="http://schemas.microsoft.com/office/drawing/2014/main" id="{7B0E64F8-D7D3-4B10-BCD5-3C349304D0ED}"/>
              </a:ext>
            </a:extLst>
          </p:cNvPr>
          <p:cNvSpPr/>
          <p:nvPr/>
        </p:nvSpPr>
        <p:spPr>
          <a:xfrm>
            <a:off x="6490198" y="6106478"/>
            <a:ext cx="1665157" cy="302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2400"/>
          </a:p>
        </p:txBody>
      </p:sp>
      <p:sp>
        <p:nvSpPr>
          <p:cNvPr id="9" name="內容版面配置區 2">
            <a:extLst>
              <a:ext uri="{FF2B5EF4-FFF2-40B4-BE49-F238E27FC236}">
                <a16:creationId xmlns:a16="http://schemas.microsoft.com/office/drawing/2014/main" id="{C5EE4F1C-00F4-4EB0-A7D3-51D6F057C291}"/>
              </a:ext>
            </a:extLst>
          </p:cNvPr>
          <p:cNvSpPr txBox="1">
            <a:spLocks/>
          </p:cNvSpPr>
          <p:nvPr/>
        </p:nvSpPr>
        <p:spPr>
          <a:xfrm>
            <a:off x="457200" y="1505230"/>
            <a:ext cx="7947891"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
        <p:nvSpPr>
          <p:cNvPr id="10" name="內容版面配置區 2">
            <a:extLst>
              <a:ext uri="{FF2B5EF4-FFF2-40B4-BE49-F238E27FC236}">
                <a16:creationId xmlns:a16="http://schemas.microsoft.com/office/drawing/2014/main" id="{8328B358-3B58-4553-9FC8-01FDBCA7E356}"/>
              </a:ext>
            </a:extLst>
          </p:cNvPr>
          <p:cNvSpPr txBox="1">
            <a:spLocks/>
          </p:cNvSpPr>
          <p:nvPr/>
        </p:nvSpPr>
        <p:spPr>
          <a:xfrm>
            <a:off x="1013038" y="2133303"/>
            <a:ext cx="5283200" cy="2955934"/>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2400" dirty="0"/>
              <a:t>When the person enters the area, the embedded system will start the camera and detection. If the output "1" means wearing a helmet, otherwise "0" means not wearing a helmet, it will print the display and the light signal.</a:t>
            </a: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201706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6" name="圖片 5">
            <a:extLst>
              <a:ext uri="{FF2B5EF4-FFF2-40B4-BE49-F238E27FC236}">
                <a16:creationId xmlns:a16="http://schemas.microsoft.com/office/drawing/2014/main" id="{357FA2ED-625F-4AC8-AE4C-DC78D0E26F7D}"/>
              </a:ext>
            </a:extLst>
          </p:cNvPr>
          <p:cNvPicPr>
            <a:picLocks noChangeAspect="1"/>
          </p:cNvPicPr>
          <p:nvPr/>
        </p:nvPicPr>
        <p:blipFill rotWithShape="1">
          <a:blip r:embed="rId2"/>
          <a:srcRect l="3868" r="8011"/>
          <a:stretch/>
        </p:blipFill>
        <p:spPr>
          <a:xfrm>
            <a:off x="5708394" y="1331281"/>
            <a:ext cx="6026728" cy="5129330"/>
          </a:xfrm>
          <a:prstGeom prst="rect">
            <a:avLst/>
          </a:prstGeom>
        </p:spPr>
      </p:pic>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0" y="2327266"/>
            <a:ext cx="5809673" cy="2955934"/>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2400" dirty="0"/>
              <a:t>When it is detected that you are wearing </a:t>
            </a:r>
            <a:r>
              <a:rPr lang="en-US" altLang="zh-TW" sz="2400" dirty="0"/>
              <a:t>Hard Hats </a:t>
            </a:r>
            <a:r>
              <a:rPr lang="zh-TW" altLang="en-US" sz="2400" dirty="0"/>
              <a:t>, </a:t>
            </a:r>
            <a:r>
              <a:rPr lang="en-US" altLang="zh-TW" sz="2400" dirty="0"/>
              <a:t>the</a:t>
            </a:r>
            <a:r>
              <a:rPr lang="zh-TW" altLang="en-US" sz="2400" dirty="0"/>
              <a:t> green signal light will be displayed, otherwise it will be red. The button is a digital input and can also be replaced by a photoelectric switch</a:t>
            </a:r>
            <a:r>
              <a:rPr lang="en-US" altLang="zh-TW" sz="2400" dirty="0"/>
              <a:t>.</a:t>
            </a: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412994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III. Suggestion</a:t>
            </a:r>
            <a:endParaRPr lang="zh-TW" altLang="zh-TW" dirty="0">
              <a:effectLst/>
            </a:endParaRPr>
          </a:p>
        </p:txBody>
      </p:sp>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332509" y="1514464"/>
            <a:ext cx="11402613" cy="3685609"/>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457200" indent="-457200">
              <a:buAutoNum type="arabicPeriod"/>
            </a:pPr>
            <a:r>
              <a:rPr lang="en-US" altLang="zh-TW" sz="2400" dirty="0"/>
              <a:t>The human detection program can be added to determine whether the target enters the detection area, and with the hard hats  detection of this project, can don’t need to install a photoelectric switch.</a:t>
            </a:r>
          </a:p>
          <a:p>
            <a:pPr marL="457200" indent="-457200">
              <a:buFont typeface="Arial" panose="020B0604020202020204" pitchFamily="34" charset="0"/>
              <a:buAutoNum type="arabicPeriod"/>
            </a:pPr>
            <a:r>
              <a:rPr lang="en-US" altLang="zh-TW" sz="2400" dirty="0"/>
              <a:t>Can be combined with </a:t>
            </a:r>
            <a:r>
              <a:rPr lang="en-US" altLang="zh-TW" sz="2400" dirty="0" err="1"/>
              <a:t>linebot</a:t>
            </a:r>
            <a:r>
              <a:rPr lang="en-US" altLang="zh-TW" sz="2400" dirty="0"/>
              <a:t> or web page for remote alarm notification.</a:t>
            </a:r>
          </a:p>
        </p:txBody>
      </p:sp>
    </p:spTree>
    <p:extLst>
      <p:ext uri="{BB962C8B-B14F-4D97-AF65-F5344CB8AC3E}">
        <p14:creationId xmlns:p14="http://schemas.microsoft.com/office/powerpoint/2010/main" val="2517726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62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456877" y="921262"/>
            <a:ext cx="10319339" cy="10013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1"/>
              </a:buClr>
              <a:buSzPts val="3600"/>
              <a:buFont typeface="Arial"/>
              <a:buNone/>
            </a:pPr>
            <a:r>
              <a:rPr lang="en-US" dirty="0"/>
              <a:t>Introduction</a:t>
            </a:r>
            <a:endParaRPr dirty="0"/>
          </a:p>
        </p:txBody>
      </p:sp>
    </p:spTree>
    <p:extLst>
      <p:ext uri="{BB962C8B-B14F-4D97-AF65-F5344CB8AC3E}">
        <p14:creationId xmlns:p14="http://schemas.microsoft.com/office/powerpoint/2010/main" val="80879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I-1.</a:t>
            </a:r>
            <a:r>
              <a:rPr lang="zh-TW" altLang="en-US" sz="2400" dirty="0">
                <a:effectLst/>
              </a:rPr>
              <a:t> </a:t>
            </a:r>
            <a:r>
              <a:rPr lang="en-US" altLang="zh-TW" sz="2400" dirty="0"/>
              <a:t>Abstract</a:t>
            </a:r>
            <a:endParaRPr lang="zh-TW" altLang="en-US" dirty="0"/>
          </a:p>
        </p:txBody>
      </p:sp>
      <p:sp>
        <p:nvSpPr>
          <p:cNvPr id="3" name="內容版面配置區 2"/>
          <p:cNvSpPr>
            <a:spLocks noGrp="1"/>
          </p:cNvSpPr>
          <p:nvPr>
            <p:ph idx="1"/>
          </p:nvPr>
        </p:nvSpPr>
        <p:spPr>
          <a:xfrm>
            <a:off x="201336" y="1195621"/>
            <a:ext cx="7700945" cy="5347792"/>
          </a:xfrm>
        </p:spPr>
        <p:txBody>
          <a:bodyPr>
            <a:noAutofit/>
          </a:bodyPr>
          <a:lstStyle/>
          <a:p>
            <a:pPr algn="just"/>
            <a:r>
              <a:rPr lang="en-US" altLang="zh-TW" sz="2400" dirty="0">
                <a:ea typeface="PingFang SC Heavy" panose="020B0800000000000000" pitchFamily="34" charset="-122"/>
                <a:cs typeface="Arial" panose="020B0604020202020204" pitchFamily="34" charset="0"/>
              </a:rPr>
              <a:t>The failure of factory personnel to wear safety equipment as required is one of the main causes of serious injuries. In order to avoid tragedies, this research uses human detection and object recognition technology to determine whether workers are wearing safety helmet as required when entering the construction site, so as to achieve automated safety inspections.</a:t>
            </a:r>
          </a:p>
          <a:p>
            <a:pPr algn="just"/>
            <a:r>
              <a:rPr lang="en-US" altLang="zh-TW" sz="2400" dirty="0">
                <a:ea typeface="PingFang SC Heavy" panose="020B0800000000000000" pitchFamily="34" charset="-122"/>
                <a:cs typeface="Arial" panose="020B0604020202020204" pitchFamily="34" charset="0"/>
              </a:rPr>
              <a:t> Define the detection Region of Interest (ROI) in the aisle image. When the worker enters the area of interest, the system starts to detect the person on the screen and obtain the image for detection. The detection result uses a light signal to show whether it meets the standard.</a:t>
            </a:r>
          </a:p>
        </p:txBody>
      </p:sp>
      <p:sp>
        <p:nvSpPr>
          <p:cNvPr id="7" name="矩形 6">
            <a:extLst>
              <a:ext uri="{FF2B5EF4-FFF2-40B4-BE49-F238E27FC236}">
                <a16:creationId xmlns:a16="http://schemas.microsoft.com/office/drawing/2014/main" id="{1868B1CD-D7F6-4571-8AA6-AC59A8CD9DB9}"/>
              </a:ext>
            </a:extLst>
          </p:cNvPr>
          <p:cNvSpPr/>
          <p:nvPr/>
        </p:nvSpPr>
        <p:spPr>
          <a:xfrm>
            <a:off x="8263008" y="3580415"/>
            <a:ext cx="3647152"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1</a:t>
            </a:r>
            <a:r>
              <a:rPr lang="en-US" altLang="zh-TW" dirty="0">
                <a:latin typeface="+mj-lt"/>
                <a:ea typeface="PingFang SC Heavy" panose="020B0800000000000000" pitchFamily="34" charset="-122"/>
              </a:rPr>
              <a:t>. Must wear a safety helmet </a:t>
            </a:r>
          </a:p>
          <a:p>
            <a:pPr indent="714375"/>
            <a:r>
              <a:rPr lang="en-US" altLang="zh-TW" dirty="0">
                <a:latin typeface="+mj-lt"/>
                <a:ea typeface="PingFang SC Heavy" panose="020B0800000000000000" pitchFamily="34" charset="-122"/>
              </a:rPr>
              <a:t>when entering the factory.</a:t>
            </a:r>
            <a:r>
              <a:rPr lang="zh-TW" altLang="en-US" dirty="0">
                <a:latin typeface="+mj-lt"/>
                <a:ea typeface="PingFang SC Heavy" panose="020B0800000000000000" pitchFamily="34" charset="-122"/>
              </a:rPr>
              <a:t> </a:t>
            </a:r>
            <a:endParaRPr lang="zh-TW" altLang="en-US" dirty="0">
              <a:latin typeface="+mj-lt"/>
            </a:endParaRPr>
          </a:p>
        </p:txBody>
      </p:sp>
      <p:sp>
        <p:nvSpPr>
          <p:cNvPr id="8" name="矩形 7">
            <a:extLst>
              <a:ext uri="{FF2B5EF4-FFF2-40B4-BE49-F238E27FC236}">
                <a16:creationId xmlns:a16="http://schemas.microsoft.com/office/drawing/2014/main" id="{0FF08DC5-F16A-4BC3-A805-0AE1AEFE5214}"/>
              </a:ext>
            </a:extLst>
          </p:cNvPr>
          <p:cNvSpPr/>
          <p:nvPr/>
        </p:nvSpPr>
        <p:spPr>
          <a:xfrm>
            <a:off x="8263008" y="6038300"/>
            <a:ext cx="3489097"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2</a:t>
            </a:r>
            <a:r>
              <a:rPr lang="en-US" altLang="zh-TW" dirty="0">
                <a:latin typeface="+mj-lt"/>
                <a:ea typeface="PingFang SC Heavy" panose="020B0800000000000000" pitchFamily="34" charset="-122"/>
              </a:rPr>
              <a:t>. The detection of whether </a:t>
            </a:r>
          </a:p>
          <a:p>
            <a:pPr indent="714375"/>
            <a:r>
              <a:rPr lang="en-US" altLang="zh-TW" dirty="0">
                <a:latin typeface="+mj-lt"/>
                <a:ea typeface="PingFang SC Heavy" panose="020B0800000000000000" pitchFamily="34" charset="-122"/>
              </a:rPr>
              <a:t>wearing safety helmets</a:t>
            </a:r>
            <a:endParaRPr lang="zh-TW" altLang="en-US" dirty="0">
              <a:latin typeface="+mj-lt"/>
            </a:endParaRPr>
          </a:p>
        </p:txBody>
      </p:sp>
      <p:pic>
        <p:nvPicPr>
          <p:cNvPr id="4" name="Picture 2">
            <a:extLst>
              <a:ext uri="{FF2B5EF4-FFF2-40B4-BE49-F238E27FC236}">
                <a16:creationId xmlns:a16="http://schemas.microsoft.com/office/drawing/2014/main" id="{DC32F170-25C1-4467-AAB6-2FAF309EB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2352" y="1268362"/>
            <a:ext cx="3470852" cy="231205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B7E34D9F-CF45-4728-8A05-95F38E5AE28E}"/>
              </a:ext>
            </a:extLst>
          </p:cNvPr>
          <p:cNvGrpSpPr/>
          <p:nvPr/>
        </p:nvGrpSpPr>
        <p:grpSpPr>
          <a:xfrm>
            <a:off x="8322351" y="4226746"/>
            <a:ext cx="3470851" cy="1797598"/>
            <a:chOff x="7961624" y="4260302"/>
            <a:chExt cx="3470851" cy="1797598"/>
          </a:xfrm>
        </p:grpSpPr>
        <p:grpSp>
          <p:nvGrpSpPr>
            <p:cNvPr id="13" name="群組 12">
              <a:extLst>
                <a:ext uri="{FF2B5EF4-FFF2-40B4-BE49-F238E27FC236}">
                  <a16:creationId xmlns:a16="http://schemas.microsoft.com/office/drawing/2014/main" id="{FBD0231F-4705-43FF-9DA3-FE08F96942BC}"/>
                </a:ext>
              </a:extLst>
            </p:cNvPr>
            <p:cNvGrpSpPr/>
            <p:nvPr/>
          </p:nvGrpSpPr>
          <p:grpSpPr>
            <a:xfrm>
              <a:off x="7961624" y="4260302"/>
              <a:ext cx="3470851" cy="1797598"/>
              <a:chOff x="4333874" y="1985482"/>
              <a:chExt cx="5695952" cy="3121472"/>
            </a:xfrm>
          </p:grpSpPr>
          <p:pic>
            <p:nvPicPr>
              <p:cNvPr id="6" name="圖片 5">
                <a:extLst>
                  <a:ext uri="{FF2B5EF4-FFF2-40B4-BE49-F238E27FC236}">
                    <a16:creationId xmlns:a16="http://schemas.microsoft.com/office/drawing/2014/main" id="{DE248324-D418-49B1-8970-55A6426147D3}"/>
                  </a:ext>
                </a:extLst>
              </p:cNvPr>
              <p:cNvPicPr>
                <a:picLocks noChangeAspect="1"/>
              </p:cNvPicPr>
              <p:nvPr/>
            </p:nvPicPr>
            <p:blipFill rotWithShape="1">
              <a:blip r:embed="rId3"/>
              <a:srcRect l="26641" t="18428" r="26641" b="13299"/>
              <a:stretch/>
            </p:blipFill>
            <p:spPr>
              <a:xfrm>
                <a:off x="4333874" y="1985482"/>
                <a:ext cx="2847976" cy="3121471"/>
              </a:xfrm>
              <a:prstGeom prst="rect">
                <a:avLst/>
              </a:prstGeom>
              <a:ln w="28575">
                <a:solidFill>
                  <a:schemeClr val="tx1"/>
                </a:solidFill>
              </a:ln>
            </p:spPr>
          </p:pic>
          <p:pic>
            <p:nvPicPr>
              <p:cNvPr id="10" name="圖片 9">
                <a:extLst>
                  <a:ext uri="{FF2B5EF4-FFF2-40B4-BE49-F238E27FC236}">
                    <a16:creationId xmlns:a16="http://schemas.microsoft.com/office/drawing/2014/main" id="{E184A9B3-5636-46EF-82BA-E042A700BC6B}"/>
                  </a:ext>
                </a:extLst>
              </p:cNvPr>
              <p:cNvPicPr>
                <a:picLocks noChangeAspect="1"/>
              </p:cNvPicPr>
              <p:nvPr/>
            </p:nvPicPr>
            <p:blipFill rotWithShape="1">
              <a:blip r:embed="rId4"/>
              <a:srcRect l="21094" t="18428" r="32188" b="13299"/>
              <a:stretch/>
            </p:blipFill>
            <p:spPr>
              <a:xfrm>
                <a:off x="7181850" y="1985482"/>
                <a:ext cx="2847976" cy="3121472"/>
              </a:xfrm>
              <a:prstGeom prst="rect">
                <a:avLst/>
              </a:prstGeom>
              <a:ln w="28575">
                <a:solidFill>
                  <a:schemeClr val="tx1"/>
                </a:solidFill>
              </a:ln>
            </p:spPr>
          </p:pic>
        </p:grpSp>
        <p:sp>
          <p:nvSpPr>
            <p:cNvPr id="14" name="矩形 13">
              <a:extLst>
                <a:ext uri="{FF2B5EF4-FFF2-40B4-BE49-F238E27FC236}">
                  <a16:creationId xmlns:a16="http://schemas.microsoft.com/office/drawing/2014/main" id="{B14FBC0C-C56D-4468-A9B5-4333A91BBB8E}"/>
                </a:ext>
              </a:extLst>
            </p:cNvPr>
            <p:cNvSpPr/>
            <p:nvPr/>
          </p:nvSpPr>
          <p:spPr>
            <a:xfrm>
              <a:off x="8467387" y="477202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7" name="矩形 16">
              <a:extLst>
                <a:ext uri="{FF2B5EF4-FFF2-40B4-BE49-F238E27FC236}">
                  <a16:creationId xmlns:a16="http://schemas.microsoft.com/office/drawing/2014/main" id="{3295EAFC-BCFC-42E5-9984-074E134C22E6}"/>
                </a:ext>
              </a:extLst>
            </p:cNvPr>
            <p:cNvSpPr/>
            <p:nvPr/>
          </p:nvSpPr>
          <p:spPr>
            <a:xfrm>
              <a:off x="10105687" y="50013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pic>
        <p:nvPicPr>
          <p:cNvPr id="16" name="Picture 4" descr="Correct free icon">
            <a:extLst>
              <a:ext uri="{FF2B5EF4-FFF2-40B4-BE49-F238E27FC236}">
                <a16:creationId xmlns:a16="http://schemas.microsoft.com/office/drawing/2014/main" id="{C4F0216A-DE30-44A9-99CF-B3729A8EA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3721"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Failed  premium icon">
            <a:extLst>
              <a:ext uri="{FF2B5EF4-FFF2-40B4-BE49-F238E27FC236}">
                <a16:creationId xmlns:a16="http://schemas.microsoft.com/office/drawing/2014/main" id="{BDBD6F72-AE4C-4127-8013-53EF96992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287"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9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邊形 11">
            <a:extLst>
              <a:ext uri="{FF2B5EF4-FFF2-40B4-BE49-F238E27FC236}">
                <a16:creationId xmlns:a16="http://schemas.microsoft.com/office/drawing/2014/main" id="{CAADF3EF-730E-4A03-B1EB-E7CD8C896639}"/>
              </a:ext>
            </a:extLst>
          </p:cNvPr>
          <p:cNvSpPr/>
          <p:nvPr/>
        </p:nvSpPr>
        <p:spPr>
          <a:xfrm>
            <a:off x="3768437" y="3998750"/>
            <a:ext cx="1607127" cy="798947"/>
          </a:xfrm>
          <a:prstGeom prst="parallelogram">
            <a:avLst/>
          </a:prstGeom>
          <a:noFill/>
          <a:ln w="57150">
            <a:solidFill>
              <a:srgbClr val="FFB7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I-2.</a:t>
            </a:r>
            <a:r>
              <a:rPr lang="zh-TW" altLang="en-US" sz="2400" dirty="0">
                <a:effectLst/>
              </a:rPr>
              <a:t> </a:t>
            </a:r>
            <a:r>
              <a:rPr lang="en-US" altLang="zh-TW" sz="2400" b="1" dirty="0">
                <a:effectLst/>
                <a:latin typeface="微軟正黑體" panose="020B0604030504040204" pitchFamily="34" charset="-120"/>
              </a:rPr>
              <a:t>S</a:t>
            </a:r>
            <a:r>
              <a:rPr lang="en-US" altLang="zh-TW" sz="2400" b="1" dirty="0">
                <a:latin typeface="微軟正黑體" panose="020B0604030504040204" pitchFamily="34" charset="-120"/>
              </a:rPr>
              <a:t>ituational Simulation</a:t>
            </a:r>
            <a:endParaRPr lang="zh-TW" altLang="en-US" dirty="0"/>
          </a:p>
        </p:txBody>
      </p:sp>
      <p:sp>
        <p:nvSpPr>
          <p:cNvPr id="3" name="內容版面配置區 2"/>
          <p:cNvSpPr>
            <a:spLocks noGrp="1"/>
          </p:cNvSpPr>
          <p:nvPr>
            <p:ph idx="1"/>
          </p:nvPr>
        </p:nvSpPr>
        <p:spPr>
          <a:xfrm>
            <a:off x="611872" y="1195621"/>
            <a:ext cx="6686075" cy="586997"/>
          </a:xfrm>
        </p:spPr>
        <p:txBody>
          <a:bodyPr>
            <a:noAutofit/>
          </a:bodyPr>
          <a:lstStyle/>
          <a:p>
            <a:pPr algn="just"/>
            <a:r>
              <a:rPr lang="en-US" altLang="zh-TW" dirty="0">
                <a:latin typeface="+mj-lt"/>
                <a:ea typeface="PingFang SC Heavy" panose="020B0800000000000000" pitchFamily="34" charset="-122"/>
              </a:rPr>
              <a:t>Situational Example.</a:t>
            </a:r>
            <a:endParaRPr lang="en-US" altLang="zh-TW" sz="2000" dirty="0">
              <a:latin typeface="+mj-lt"/>
              <a:ea typeface="PingFang SC Heavy" panose="020B0800000000000000" pitchFamily="34" charset="-122"/>
            </a:endParaRPr>
          </a:p>
        </p:txBody>
      </p:sp>
      <p:grpSp>
        <p:nvGrpSpPr>
          <p:cNvPr id="5" name="群組 4">
            <a:extLst>
              <a:ext uri="{FF2B5EF4-FFF2-40B4-BE49-F238E27FC236}">
                <a16:creationId xmlns:a16="http://schemas.microsoft.com/office/drawing/2014/main" id="{7C716CF5-094E-4589-9644-12D433249D73}"/>
              </a:ext>
            </a:extLst>
          </p:cNvPr>
          <p:cNvGrpSpPr/>
          <p:nvPr/>
        </p:nvGrpSpPr>
        <p:grpSpPr>
          <a:xfrm>
            <a:off x="852615" y="2760484"/>
            <a:ext cx="1949361" cy="2037213"/>
            <a:chOff x="1431637" y="3154112"/>
            <a:chExt cx="1949361" cy="2037213"/>
          </a:xfrm>
        </p:grpSpPr>
        <p:pic>
          <p:nvPicPr>
            <p:cNvPr id="2050" name="Picture 2" descr="User free icon">
              <a:extLst>
                <a:ext uri="{FF2B5EF4-FFF2-40B4-BE49-F238E27FC236}">
                  <a16:creationId xmlns:a16="http://schemas.microsoft.com/office/drawing/2014/main" id="{A374267D-A09F-42E7-A618-FD28781D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met free icon">
              <a:extLst>
                <a:ext uri="{FF2B5EF4-FFF2-40B4-BE49-F238E27FC236}">
                  <a16:creationId xmlns:a16="http://schemas.microsoft.com/office/drawing/2014/main" id="{CE90858D-1CFD-4533-821D-03B75515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圖片 10">
            <a:extLst>
              <a:ext uri="{FF2B5EF4-FFF2-40B4-BE49-F238E27FC236}">
                <a16:creationId xmlns:a16="http://schemas.microsoft.com/office/drawing/2014/main" id="{481925C8-378E-4458-8AC1-157619C468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980" l="4061" r="89982">
                        <a14:foregroundMark x1="31859" y1="31483" x2="32220" y2="35139"/>
                        <a14:foregroundMark x1="23285" y1="40555" x2="30776" y2="42045"/>
                        <a14:foregroundMark x1="22383" y1="36357" x2="23105" y2="45904"/>
                        <a14:foregroundMark x1="9206" y1="56398" x2="10289" y2="67366"/>
                        <a14:foregroundMark x1="10289" y1="67366" x2="10289" y2="67366"/>
                        <a14:foregroundMark x1="9206" y1="70548" x2="12635" y2="56060"/>
                        <a14:foregroundMark x1="8213" y1="70413" x2="15343" y2="62492"/>
                        <a14:foregroundMark x1="9206" y1="71903" x2="15162" y2="67773"/>
                        <a14:foregroundMark x1="9928" y1="75017" x2="20217" y2="69601"/>
                        <a14:foregroundMark x1="20217" y1="69601" x2="20217" y2="69601"/>
                        <a14:foregroundMark x1="7852" y1="76236" x2="15343" y2="69601"/>
                        <a14:foregroundMark x1="7671" y1="79215" x2="10108" y2="68585"/>
                        <a14:foregroundMark x1="6949" y1="79892" x2="7852" y2="66825"/>
                        <a14:foregroundMark x1="7310" y1="73257" x2="6769" y2="59919"/>
                        <a14:foregroundMark x1="6769" y1="59919" x2="6588" y2="59648"/>
                        <a14:foregroundMark x1="5866" y1="67637" x2="6498" y2="56127"/>
                        <a14:foregroundMark x1="6498" y1="56127" x2="5686" y2="54570"/>
                        <a14:foregroundMark x1="4603" y1="65200" x2="7310" y2="64116"/>
                        <a14:foregroundMark x1="4061" y1="66148" x2="6408" y2="64794"/>
                        <a14:foregroundMark x1="4242" y1="65877" x2="5144" y2="63304"/>
                        <a14:foregroundMark x1="5144" y1="63981" x2="5505" y2="60190"/>
                        <a14:foregroundMark x1="77076" y1="51997" x2="79422" y2="65064"/>
                        <a14:foregroundMark x1="80686" y1="58294" x2="81408" y2="69601"/>
                        <a14:foregroundMark x1="82130" y1="58835" x2="79603" y2="68923"/>
                        <a14:foregroundMark x1="81949" y1="61137" x2="80686" y2="69465"/>
                        <a14:foregroundMark x1="82130" y1="63575" x2="80866" y2="70548"/>
                        <a14:foregroundMark x1="81408" y1="66960" x2="77617" y2="72444"/>
                        <a14:foregroundMark x1="60018" y1="75965" x2="48736" y2="76777"/>
                        <a14:foregroundMark x1="65614" y1="76236" x2="57220" y2="76642"/>
                        <a14:foregroundMark x1="66877" y1="76913" x2="52166" y2="76642"/>
                        <a14:foregroundMark x1="47653" y1="76777" x2="41065" y2="77454"/>
                        <a14:foregroundMark x1="46029" y1="77048" x2="35830" y2="76506"/>
                        <a14:foregroundMark x1="41606" y1="77590" x2="35830" y2="77048"/>
                        <a14:foregroundMark x1="28069" y1="27082" x2="28791" y2="31483"/>
                        <a14:foregroundMark x1="28610" y1="26540" x2="29693" y2="31347"/>
                        <a14:foregroundMark x1="21119" y1="36764" x2="22924" y2="42586"/>
                        <a14:foregroundMark x1="20758" y1="40691" x2="21119" y2="45904"/>
                        <a14:foregroundMark x1="20217" y1="42586" x2="20758" y2="36628"/>
                        <a14:foregroundMark x1="20217" y1="38930" x2="20578" y2="33108"/>
                        <a14:foregroundMark x1="21119" y1="36764" x2="23827" y2="32972"/>
                        <a14:foregroundMark x1="30235" y1="46175" x2="40162" y2="54299"/>
                        <a14:backgroundMark x1="28971" y1="54841" x2="35830" y2="55112"/>
                      </a14:backgroundRemoval>
                    </a14:imgEffect>
                  </a14:imgLayer>
                </a14:imgProps>
              </a:ext>
            </a:extLst>
          </a:blip>
          <a:stretch>
            <a:fillRect/>
          </a:stretch>
        </p:blipFill>
        <p:spPr>
          <a:xfrm>
            <a:off x="5887795" y="2559396"/>
            <a:ext cx="1379432" cy="1838827"/>
          </a:xfrm>
          <a:prstGeom prst="rect">
            <a:avLst/>
          </a:prstGeom>
          <a:effectLst>
            <a:outerShdw blurRad="50800" dist="38100" dir="2700000" algn="tl" rotWithShape="0">
              <a:prstClr val="black">
                <a:alpha val="40000"/>
              </a:prstClr>
            </a:outerShdw>
            <a:softEdge rad="12700"/>
          </a:effectLst>
        </p:spPr>
      </p:pic>
      <p:grpSp>
        <p:nvGrpSpPr>
          <p:cNvPr id="18" name="群組 17">
            <a:extLst>
              <a:ext uri="{FF2B5EF4-FFF2-40B4-BE49-F238E27FC236}">
                <a16:creationId xmlns:a16="http://schemas.microsoft.com/office/drawing/2014/main" id="{A35BC146-6E74-4174-8931-8BE00932C774}"/>
              </a:ext>
            </a:extLst>
          </p:cNvPr>
          <p:cNvGrpSpPr/>
          <p:nvPr/>
        </p:nvGrpSpPr>
        <p:grpSpPr>
          <a:xfrm>
            <a:off x="3597319" y="2760484"/>
            <a:ext cx="1949361" cy="2037213"/>
            <a:chOff x="1431637" y="3154112"/>
            <a:chExt cx="1949361" cy="2037213"/>
          </a:xfrm>
        </p:grpSpPr>
        <p:pic>
          <p:nvPicPr>
            <p:cNvPr id="19" name="Picture 2" descr="User free icon">
              <a:extLst>
                <a:ext uri="{FF2B5EF4-FFF2-40B4-BE49-F238E27FC236}">
                  <a16:creationId xmlns:a16="http://schemas.microsoft.com/office/drawing/2014/main" id="{11459479-D70A-46CA-B96C-598AD1E60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elmet free icon">
              <a:extLst>
                <a:ext uri="{FF2B5EF4-FFF2-40B4-BE49-F238E27FC236}">
                  <a16:creationId xmlns:a16="http://schemas.microsoft.com/office/drawing/2014/main" id="{FB409711-CC9E-4DF6-B704-489D5AA04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直線接點 21">
            <a:extLst>
              <a:ext uri="{FF2B5EF4-FFF2-40B4-BE49-F238E27FC236}">
                <a16:creationId xmlns:a16="http://schemas.microsoft.com/office/drawing/2014/main" id="{043D89E7-B7E9-4F56-8C80-2CDB625D30B0}"/>
              </a:ext>
            </a:extLst>
          </p:cNvPr>
          <p:cNvCxnSpPr>
            <a:stCxn id="11" idx="1"/>
          </p:cNvCxnSpPr>
          <p:nvPr/>
        </p:nvCxnSpPr>
        <p:spPr>
          <a:xfrm flipH="1" flipV="1">
            <a:off x="5107709" y="2848336"/>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1E3C3122-CF2F-4A86-B9A4-25271E1331BC}"/>
              </a:ext>
            </a:extLst>
          </p:cNvPr>
          <p:cNvCxnSpPr>
            <a:cxnSpLocks/>
          </p:cNvCxnSpPr>
          <p:nvPr/>
        </p:nvCxnSpPr>
        <p:spPr>
          <a:xfrm flipH="1">
            <a:off x="5107709" y="4056689"/>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箭號: 向右 23">
            <a:extLst>
              <a:ext uri="{FF2B5EF4-FFF2-40B4-BE49-F238E27FC236}">
                <a16:creationId xmlns:a16="http://schemas.microsoft.com/office/drawing/2014/main" id="{D0824F1E-2444-44CF-A2CE-230AE43EF894}"/>
              </a:ext>
            </a:extLst>
          </p:cNvPr>
          <p:cNvSpPr/>
          <p:nvPr/>
        </p:nvSpPr>
        <p:spPr>
          <a:xfrm>
            <a:off x="2801976" y="3588114"/>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3" name="箭號: 向右 32">
            <a:extLst>
              <a:ext uri="{FF2B5EF4-FFF2-40B4-BE49-F238E27FC236}">
                <a16:creationId xmlns:a16="http://schemas.microsoft.com/office/drawing/2014/main" id="{102DFC19-3EF6-4A91-A50D-D459C190D752}"/>
              </a:ext>
            </a:extLst>
          </p:cNvPr>
          <p:cNvSpPr/>
          <p:nvPr/>
        </p:nvSpPr>
        <p:spPr>
          <a:xfrm rot="2336872" flipV="1">
            <a:off x="7313203" y="4172170"/>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4" name="箭號: 向右 33">
            <a:extLst>
              <a:ext uri="{FF2B5EF4-FFF2-40B4-BE49-F238E27FC236}">
                <a16:creationId xmlns:a16="http://schemas.microsoft.com/office/drawing/2014/main" id="{BAC7C53E-DFF6-4468-B88E-27D8D6B09940}"/>
              </a:ext>
            </a:extLst>
          </p:cNvPr>
          <p:cNvSpPr/>
          <p:nvPr/>
        </p:nvSpPr>
        <p:spPr>
          <a:xfrm rot="19263128">
            <a:off x="7313420" y="2885081"/>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nvGrpSpPr>
          <p:cNvPr id="25" name="群組 24">
            <a:extLst>
              <a:ext uri="{FF2B5EF4-FFF2-40B4-BE49-F238E27FC236}">
                <a16:creationId xmlns:a16="http://schemas.microsoft.com/office/drawing/2014/main" id="{6B88246C-941B-4F5A-91A7-9A230D906F50}"/>
              </a:ext>
            </a:extLst>
          </p:cNvPr>
          <p:cNvGrpSpPr/>
          <p:nvPr/>
        </p:nvGrpSpPr>
        <p:grpSpPr>
          <a:xfrm>
            <a:off x="7181985" y="1782618"/>
            <a:ext cx="973451" cy="1005841"/>
            <a:chOff x="9711052" y="1842272"/>
            <a:chExt cx="1735426" cy="1797598"/>
          </a:xfrm>
        </p:grpSpPr>
        <p:pic>
          <p:nvPicPr>
            <p:cNvPr id="40" name="圖片 39">
              <a:extLst>
                <a:ext uri="{FF2B5EF4-FFF2-40B4-BE49-F238E27FC236}">
                  <a16:creationId xmlns:a16="http://schemas.microsoft.com/office/drawing/2014/main" id="{A0A4CAD5-30A5-4C5D-8E92-3FEE0C284AFE}"/>
                </a:ext>
              </a:extLst>
            </p:cNvPr>
            <p:cNvPicPr>
              <a:picLocks noChangeAspect="1"/>
            </p:cNvPicPr>
            <p:nvPr/>
          </p:nvPicPr>
          <p:blipFill rotWithShape="1">
            <a:blip r:embed="rId6"/>
            <a:srcRect l="21094" t="18428" r="32188" b="13299"/>
            <a:stretch/>
          </p:blipFill>
          <p:spPr>
            <a:xfrm>
              <a:off x="9711052" y="1842272"/>
              <a:ext cx="1735426" cy="1797598"/>
            </a:xfrm>
            <a:prstGeom prst="rect">
              <a:avLst/>
            </a:prstGeom>
            <a:ln w="28575">
              <a:solidFill>
                <a:schemeClr val="tx1"/>
              </a:solidFill>
            </a:ln>
          </p:spPr>
        </p:pic>
        <p:sp>
          <p:nvSpPr>
            <p:cNvPr id="38" name="矩形 37">
              <a:extLst>
                <a:ext uri="{FF2B5EF4-FFF2-40B4-BE49-F238E27FC236}">
                  <a16:creationId xmlns:a16="http://schemas.microsoft.com/office/drawing/2014/main" id="{6CA4A895-446B-456F-83DE-D34E9915055F}"/>
                </a:ext>
              </a:extLst>
            </p:cNvPr>
            <p:cNvSpPr/>
            <p:nvPr/>
          </p:nvSpPr>
          <p:spPr>
            <a:xfrm>
              <a:off x="10119689" y="258336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1" name="Picture 4" descr="Correct free icon">
              <a:extLst>
                <a:ext uri="{FF2B5EF4-FFF2-40B4-BE49-F238E27FC236}">
                  <a16:creationId xmlns:a16="http://schemas.microsoft.com/office/drawing/2014/main" id="{37A1B446-DDA4-4BE7-AABE-3231DE9DA7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7723"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7" name="群組 26">
            <a:extLst>
              <a:ext uri="{FF2B5EF4-FFF2-40B4-BE49-F238E27FC236}">
                <a16:creationId xmlns:a16="http://schemas.microsoft.com/office/drawing/2014/main" id="{4CEFC966-285E-4455-94D1-6667FF5CC518}"/>
              </a:ext>
            </a:extLst>
          </p:cNvPr>
          <p:cNvGrpSpPr/>
          <p:nvPr/>
        </p:nvGrpSpPr>
        <p:grpSpPr>
          <a:xfrm>
            <a:off x="7181984" y="4841161"/>
            <a:ext cx="973451" cy="1005840"/>
            <a:chOff x="7975626" y="1842272"/>
            <a:chExt cx="1735426" cy="1797597"/>
          </a:xfrm>
        </p:grpSpPr>
        <p:pic>
          <p:nvPicPr>
            <p:cNvPr id="39" name="圖片 38">
              <a:extLst>
                <a:ext uri="{FF2B5EF4-FFF2-40B4-BE49-F238E27FC236}">
                  <a16:creationId xmlns:a16="http://schemas.microsoft.com/office/drawing/2014/main" id="{71528809-609E-4454-B511-0D809A37E6BA}"/>
                </a:ext>
              </a:extLst>
            </p:cNvPr>
            <p:cNvPicPr>
              <a:picLocks noChangeAspect="1"/>
            </p:cNvPicPr>
            <p:nvPr/>
          </p:nvPicPr>
          <p:blipFill rotWithShape="1">
            <a:blip r:embed="rId8"/>
            <a:srcRect l="26641" t="18428" r="26641" b="13299"/>
            <a:stretch/>
          </p:blipFill>
          <p:spPr>
            <a:xfrm>
              <a:off x="7975626" y="1842272"/>
              <a:ext cx="1735426" cy="1797597"/>
            </a:xfrm>
            <a:prstGeom prst="rect">
              <a:avLst/>
            </a:prstGeom>
            <a:ln w="28575">
              <a:solidFill>
                <a:schemeClr val="tx1"/>
              </a:solidFill>
            </a:ln>
          </p:spPr>
        </p:pic>
        <p:sp>
          <p:nvSpPr>
            <p:cNvPr id="37" name="矩形 36">
              <a:extLst>
                <a:ext uri="{FF2B5EF4-FFF2-40B4-BE49-F238E27FC236}">
                  <a16:creationId xmlns:a16="http://schemas.microsoft.com/office/drawing/2014/main" id="{7896F6C0-FCF9-45DB-9CB4-6D40C35CCB40}"/>
                </a:ext>
              </a:extLst>
            </p:cNvPr>
            <p:cNvSpPr/>
            <p:nvPr/>
          </p:nvSpPr>
          <p:spPr>
            <a:xfrm>
              <a:off x="8481389" y="23539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2" name="Picture 6" descr="Failed  premium icon">
              <a:extLst>
                <a:ext uri="{FF2B5EF4-FFF2-40B4-BE49-F238E27FC236}">
                  <a16:creationId xmlns:a16="http://schemas.microsoft.com/office/drawing/2014/main" id="{55BA94B2-0043-46F3-8ED2-927FBA0895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289"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45" name="圓角矩形 5">
            <a:extLst>
              <a:ext uri="{FF2B5EF4-FFF2-40B4-BE49-F238E27FC236}">
                <a16:creationId xmlns:a16="http://schemas.microsoft.com/office/drawing/2014/main" id="{B2E214DE-2B1D-4750-AB10-58F0773431FC}"/>
              </a:ext>
            </a:extLst>
          </p:cNvPr>
          <p:cNvSpPr/>
          <p:nvPr/>
        </p:nvSpPr>
        <p:spPr>
          <a:xfrm>
            <a:off x="9065041" y="4536369"/>
            <a:ext cx="1344068" cy="522655"/>
          </a:xfrm>
          <a:prstGeom prst="roundRect">
            <a:avLst/>
          </a:prstGeom>
          <a:solidFill>
            <a:srgbClr val="FB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Alert</a:t>
            </a:r>
          </a:p>
        </p:txBody>
      </p:sp>
      <p:sp>
        <p:nvSpPr>
          <p:cNvPr id="46" name="圓角矩形 5">
            <a:extLst>
              <a:ext uri="{FF2B5EF4-FFF2-40B4-BE49-F238E27FC236}">
                <a16:creationId xmlns:a16="http://schemas.microsoft.com/office/drawing/2014/main" id="{A8279E2B-F0B7-480F-837F-374A809D26E2}"/>
              </a:ext>
            </a:extLst>
          </p:cNvPr>
          <p:cNvSpPr/>
          <p:nvPr/>
        </p:nvSpPr>
        <p:spPr>
          <a:xfrm>
            <a:off x="9065041" y="2542641"/>
            <a:ext cx="1344068" cy="52265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PASS</a:t>
            </a:r>
          </a:p>
        </p:txBody>
      </p:sp>
      <p:sp>
        <p:nvSpPr>
          <p:cNvPr id="29" name="矩形 28">
            <a:extLst>
              <a:ext uri="{FF2B5EF4-FFF2-40B4-BE49-F238E27FC236}">
                <a16:creationId xmlns:a16="http://schemas.microsoft.com/office/drawing/2014/main" id="{BA7E1628-9F29-4D44-8078-09670D9CC609}"/>
              </a:ext>
            </a:extLst>
          </p:cNvPr>
          <p:cNvSpPr/>
          <p:nvPr/>
        </p:nvSpPr>
        <p:spPr>
          <a:xfrm>
            <a:off x="954694" y="6017073"/>
            <a:ext cx="9866201" cy="369332"/>
          </a:xfrm>
          <a:prstGeom prst="rect">
            <a:avLst/>
          </a:prstGeom>
        </p:spPr>
        <p:txBody>
          <a:bodyPr wrap="square">
            <a:spAutoFit/>
          </a:bodyPr>
          <a:lstStyle/>
          <a:p>
            <a:pPr algn="ctr"/>
            <a:r>
              <a:rPr lang="en-US" altLang="zh-TW" dirty="0"/>
              <a:t>Fig.3</a:t>
            </a:r>
            <a:r>
              <a:rPr lang="en-US" altLang="zh-TW" dirty="0">
                <a:latin typeface="PingFang SC Heavy" panose="020B0800000000000000" pitchFamily="34" charset="-122"/>
                <a:ea typeface="PingFang SC Heavy" panose="020B0800000000000000" pitchFamily="34" charset="-122"/>
              </a:rPr>
              <a:t>. </a:t>
            </a:r>
            <a:r>
              <a:rPr lang="en-US" altLang="zh-TW" dirty="0">
                <a:ea typeface="PingFang SC Heavy" panose="020B0800000000000000" pitchFamily="34" charset="-122"/>
              </a:rPr>
              <a:t>Detecting safety helmet simulation</a:t>
            </a:r>
            <a:endParaRPr lang="zh-TW" altLang="en-US" dirty="0"/>
          </a:p>
        </p:txBody>
      </p:sp>
    </p:spTree>
    <p:extLst>
      <p:ext uri="{BB962C8B-B14F-4D97-AF65-F5344CB8AC3E}">
        <p14:creationId xmlns:p14="http://schemas.microsoft.com/office/powerpoint/2010/main" val="135834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40EE2F6-DCF2-4FCF-ADEB-D28A859E50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99" b="89980" l="9995" r="89980">
                        <a14:foregroundMark x1="51612" y1="8499" x2="72222" y2="9689"/>
                        <a14:foregroundMark x1="72123" y1="29365" x2="81424" y2="28142"/>
                        <a14:foregroundMark x1="81424" y1="28142" x2="81424" y2="28142"/>
                        <a14:foregroundMark x1="71106" y1="28671" x2="79191" y2="29894"/>
                        <a14:foregroundMark x1="84945" y1="34755" x2="86558" y2="34623"/>
                        <a14:foregroundMark x1="87376" y1="33929" x2="85243" y2="36508"/>
                        <a14:foregroundMark x1="87178" y1="31647" x2="87773" y2="35813"/>
                        <a14:foregroundMark x1="87773" y1="35813" x2="84648" y2="37566"/>
                        <a14:foregroundMark x1="86260" y1="33267" x2="83234" y2="33796"/>
                        <a14:backgroundMark x1="21404" y1="50893" x2="23140" y2="50761"/>
                        <a14:backgroundMark x1="19395" y1="52811" x2="20809" y2="52646"/>
                        <a14:backgroundMark x1="17882" y1="53604" x2="19494" y2="53737"/>
                        <a14:backgroundMark x1="11830" y1="61541" x2="11930" y2="61012"/>
                        <a14:backgroundMark x1="11830" y1="60747" x2="11830" y2="60053"/>
                        <a14:backgroundMark x1="11954" y1="59226" x2="12004" y2="60284"/>
                        <a14:backgroundMark x1="16047" y1="55886" x2="15947" y2="55886"/>
                        <a14:backgroundMark x1="17584" y1="54001" x2="17039" y2="53902"/>
                        <a14:backgroundMark x1="25967" y1="54663" x2="26538" y2="55324"/>
                      </a14:backgroundRemoval>
                    </a14:imgEffect>
                  </a14:imgLayer>
                </a14:imgProps>
              </a:ext>
            </a:extLst>
          </a:blip>
          <a:stretch>
            <a:fillRect/>
          </a:stretch>
        </p:blipFill>
        <p:spPr>
          <a:xfrm>
            <a:off x="2506221" y="1179572"/>
            <a:ext cx="6534569" cy="4900927"/>
          </a:xfrm>
          <a:prstGeom prst="rect">
            <a:avLst/>
          </a:prstGeom>
          <a:effectLst>
            <a:outerShdw blurRad="50800" dist="38100" dir="2700000" algn="tl" rotWithShape="0">
              <a:prstClr val="black">
                <a:alpha val="40000"/>
              </a:prstClr>
            </a:outerShdw>
            <a:softEdge rad="31750"/>
          </a:effectLst>
        </p:spPr>
      </p:pic>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I-3.</a:t>
            </a:r>
            <a:r>
              <a:rPr lang="zh-TW" altLang="en-US" sz="2400" dirty="0">
                <a:effectLst/>
              </a:rPr>
              <a:t> </a:t>
            </a:r>
            <a:r>
              <a:rPr lang="en-US" altLang="zh-TW" sz="2400" dirty="0">
                <a:effectLst/>
              </a:rPr>
              <a:t>ARC EM9D </a:t>
            </a:r>
            <a:r>
              <a:rPr lang="en-US" altLang="zh-TW" sz="2400" dirty="0" err="1">
                <a:effectLst/>
              </a:rPr>
              <a:t>AIoT</a:t>
            </a:r>
            <a:r>
              <a:rPr lang="en-US" altLang="zh-TW" sz="2400" dirty="0">
                <a:effectLst/>
              </a:rPr>
              <a:t> DK</a:t>
            </a:r>
            <a:endParaRPr lang="zh-TW" altLang="en-US" dirty="0"/>
          </a:p>
        </p:txBody>
      </p:sp>
      <p:sp>
        <p:nvSpPr>
          <p:cNvPr id="47" name="文字方塊 46">
            <a:extLst>
              <a:ext uri="{FF2B5EF4-FFF2-40B4-BE49-F238E27FC236}">
                <a16:creationId xmlns:a16="http://schemas.microsoft.com/office/drawing/2014/main" id="{8CC9DFEF-4498-48AE-A9F2-1E5B2CCE3D37}"/>
              </a:ext>
            </a:extLst>
          </p:cNvPr>
          <p:cNvSpPr txBox="1"/>
          <p:nvPr/>
        </p:nvSpPr>
        <p:spPr>
          <a:xfrm>
            <a:off x="1067661" y="4764419"/>
            <a:ext cx="1512487" cy="369332"/>
          </a:xfrm>
          <a:prstGeom prst="rect">
            <a:avLst/>
          </a:prstGeom>
          <a:noFill/>
        </p:spPr>
        <p:txBody>
          <a:bodyPr wrap="square" rtlCol="0">
            <a:spAutoFit/>
          </a:bodyPr>
          <a:lstStyle/>
          <a:p>
            <a:pPr algn="ctr"/>
            <a:r>
              <a:rPr lang="en-US" altLang="zh-TW" dirty="0">
                <a:latin typeface="+mj-lt"/>
              </a:rPr>
              <a:t>Signal LEDs</a:t>
            </a:r>
            <a:endParaRPr lang="zh-TW" altLang="en-US" dirty="0">
              <a:latin typeface="+mj-lt"/>
            </a:endParaRPr>
          </a:p>
        </p:txBody>
      </p:sp>
      <p:sp>
        <p:nvSpPr>
          <p:cNvPr id="52" name="矩形 51">
            <a:extLst>
              <a:ext uri="{FF2B5EF4-FFF2-40B4-BE49-F238E27FC236}">
                <a16:creationId xmlns:a16="http://schemas.microsoft.com/office/drawing/2014/main" id="{57549234-B637-4AEE-94FC-9124C68D8BEF}"/>
              </a:ext>
            </a:extLst>
          </p:cNvPr>
          <p:cNvSpPr/>
          <p:nvPr/>
        </p:nvSpPr>
        <p:spPr>
          <a:xfrm>
            <a:off x="3547610" y="5942015"/>
            <a:ext cx="5173211" cy="369332"/>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4</a:t>
            </a:r>
            <a:r>
              <a:rPr lang="zh-TW" altLang="en-US" dirty="0">
                <a:latin typeface="+mj-lt"/>
              </a:rPr>
              <a:t> </a:t>
            </a:r>
            <a:r>
              <a:rPr lang="en-US" altLang="zh-TW" dirty="0">
                <a:latin typeface="+mj-lt"/>
              </a:rPr>
              <a:t>Hard Hats Detection in Unmanned Factory</a:t>
            </a:r>
            <a:endParaRPr lang="zh-TW" altLang="en-US" dirty="0">
              <a:latin typeface="+mj-lt"/>
            </a:endParaRPr>
          </a:p>
        </p:txBody>
      </p:sp>
      <p:grpSp>
        <p:nvGrpSpPr>
          <p:cNvPr id="14" name="群組 13">
            <a:extLst>
              <a:ext uri="{FF2B5EF4-FFF2-40B4-BE49-F238E27FC236}">
                <a16:creationId xmlns:a16="http://schemas.microsoft.com/office/drawing/2014/main" id="{C16CC7B2-0CA1-4B90-A7E1-03DAC26B5574}"/>
              </a:ext>
            </a:extLst>
          </p:cNvPr>
          <p:cNvGrpSpPr/>
          <p:nvPr/>
        </p:nvGrpSpPr>
        <p:grpSpPr>
          <a:xfrm>
            <a:off x="7139708" y="4892325"/>
            <a:ext cx="3930491" cy="760329"/>
            <a:chOff x="6796455" y="4938507"/>
            <a:chExt cx="4033600" cy="760329"/>
          </a:xfrm>
        </p:grpSpPr>
        <p:sp>
          <p:nvSpPr>
            <p:cNvPr id="48" name="手繪多邊形 11">
              <a:extLst>
                <a:ext uri="{FF2B5EF4-FFF2-40B4-BE49-F238E27FC236}">
                  <a16:creationId xmlns:a16="http://schemas.microsoft.com/office/drawing/2014/main" id="{972204CC-5725-4917-82C6-DA35FCACFB71}"/>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3" name="矩形 12">
              <a:extLst>
                <a:ext uri="{FF2B5EF4-FFF2-40B4-BE49-F238E27FC236}">
                  <a16:creationId xmlns:a16="http://schemas.microsoft.com/office/drawing/2014/main" id="{59B23EF7-BAE7-4614-B551-2D371F4E8D2C}"/>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53" name="文字方塊 52">
            <a:extLst>
              <a:ext uri="{FF2B5EF4-FFF2-40B4-BE49-F238E27FC236}">
                <a16:creationId xmlns:a16="http://schemas.microsoft.com/office/drawing/2014/main" id="{D5C30AC9-2F32-4172-A8D3-91AEB847CD0D}"/>
              </a:ext>
            </a:extLst>
          </p:cNvPr>
          <p:cNvSpPr txBox="1"/>
          <p:nvPr/>
        </p:nvSpPr>
        <p:spPr>
          <a:xfrm>
            <a:off x="9934752" y="5053409"/>
            <a:ext cx="932873" cy="369332"/>
          </a:xfrm>
          <a:prstGeom prst="rect">
            <a:avLst/>
          </a:prstGeom>
          <a:noFill/>
        </p:spPr>
        <p:txBody>
          <a:bodyPr wrap="square">
            <a:spAutoFit/>
          </a:bodyPr>
          <a:lstStyle/>
          <a:p>
            <a:pPr algn="ctr"/>
            <a:r>
              <a:rPr lang="en-US" altLang="zh-TW" dirty="0">
                <a:latin typeface="+mj-lt"/>
              </a:rPr>
              <a:t>EM9D</a:t>
            </a:r>
          </a:p>
        </p:txBody>
      </p:sp>
      <p:grpSp>
        <p:nvGrpSpPr>
          <p:cNvPr id="54" name="群組 53">
            <a:extLst>
              <a:ext uri="{FF2B5EF4-FFF2-40B4-BE49-F238E27FC236}">
                <a16:creationId xmlns:a16="http://schemas.microsoft.com/office/drawing/2014/main" id="{BDCFEA6B-933E-47CB-9088-9B5259E58F8A}"/>
              </a:ext>
            </a:extLst>
          </p:cNvPr>
          <p:cNvGrpSpPr/>
          <p:nvPr/>
        </p:nvGrpSpPr>
        <p:grpSpPr>
          <a:xfrm flipH="1">
            <a:off x="932871" y="4548094"/>
            <a:ext cx="2803875" cy="760329"/>
            <a:chOff x="6796455" y="4938507"/>
            <a:chExt cx="4033600" cy="760329"/>
          </a:xfrm>
        </p:grpSpPr>
        <p:sp>
          <p:nvSpPr>
            <p:cNvPr id="55" name="手繪多邊形 11">
              <a:extLst>
                <a:ext uri="{FF2B5EF4-FFF2-40B4-BE49-F238E27FC236}">
                  <a16:creationId xmlns:a16="http://schemas.microsoft.com/office/drawing/2014/main" id="{1EDD2C81-16AC-4997-B97E-7DB691AF92F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6" name="矩形 55">
              <a:extLst>
                <a:ext uri="{FF2B5EF4-FFF2-40B4-BE49-F238E27FC236}">
                  <a16:creationId xmlns:a16="http://schemas.microsoft.com/office/drawing/2014/main" id="{0418F4F8-2EA8-4FCD-B1E0-A5C542CCB75F}"/>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grpSp>
        <p:nvGrpSpPr>
          <p:cNvPr id="57" name="群組 56">
            <a:extLst>
              <a:ext uri="{FF2B5EF4-FFF2-40B4-BE49-F238E27FC236}">
                <a16:creationId xmlns:a16="http://schemas.microsoft.com/office/drawing/2014/main" id="{56456859-DFC9-4453-A9A2-489D5873EC33}"/>
              </a:ext>
            </a:extLst>
          </p:cNvPr>
          <p:cNvGrpSpPr/>
          <p:nvPr/>
        </p:nvGrpSpPr>
        <p:grpSpPr>
          <a:xfrm flipH="1" flipV="1">
            <a:off x="932871" y="2974108"/>
            <a:ext cx="3584348" cy="1179257"/>
            <a:chOff x="6796455" y="4938507"/>
            <a:chExt cx="4033600" cy="760329"/>
          </a:xfrm>
        </p:grpSpPr>
        <p:sp>
          <p:nvSpPr>
            <p:cNvPr id="58" name="手繪多邊形 11">
              <a:extLst>
                <a:ext uri="{FF2B5EF4-FFF2-40B4-BE49-F238E27FC236}">
                  <a16:creationId xmlns:a16="http://schemas.microsoft.com/office/drawing/2014/main" id="{1A92E84E-284C-46B7-8FCB-35FA7C25A94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9" name="矩形 58">
              <a:extLst>
                <a:ext uri="{FF2B5EF4-FFF2-40B4-BE49-F238E27FC236}">
                  <a16:creationId xmlns:a16="http://schemas.microsoft.com/office/drawing/2014/main" id="{01518799-AFA1-4C63-84ED-3B012D79A373}"/>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60" name="文字方塊 59">
            <a:extLst>
              <a:ext uri="{FF2B5EF4-FFF2-40B4-BE49-F238E27FC236}">
                <a16:creationId xmlns:a16="http://schemas.microsoft.com/office/drawing/2014/main" id="{0FEA1E36-208D-455E-86D9-D415A451D7E8}"/>
              </a:ext>
            </a:extLst>
          </p:cNvPr>
          <p:cNvSpPr txBox="1"/>
          <p:nvPr/>
        </p:nvSpPr>
        <p:spPr>
          <a:xfrm>
            <a:off x="1302969" y="2825047"/>
            <a:ext cx="1072802" cy="369332"/>
          </a:xfrm>
          <a:prstGeom prst="rect">
            <a:avLst/>
          </a:prstGeom>
          <a:noFill/>
        </p:spPr>
        <p:txBody>
          <a:bodyPr wrap="square" rtlCol="0">
            <a:spAutoFit/>
          </a:bodyPr>
          <a:lstStyle/>
          <a:p>
            <a:r>
              <a:rPr lang="en-US" altLang="zh-TW" dirty="0">
                <a:latin typeface="+mj-lt"/>
                <a:ea typeface="PingFang SC Heavy" panose="020B0800000000000000" pitchFamily="34" charset="-122"/>
              </a:rPr>
              <a:t>Button</a:t>
            </a:r>
            <a:endParaRPr lang="zh-TW" altLang="en-US" dirty="0">
              <a:latin typeface="+mj-lt"/>
            </a:endParaRPr>
          </a:p>
        </p:txBody>
      </p:sp>
    </p:spTree>
    <p:extLst>
      <p:ext uri="{BB962C8B-B14F-4D97-AF65-F5344CB8AC3E}">
        <p14:creationId xmlns:p14="http://schemas.microsoft.com/office/powerpoint/2010/main" val="259305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I-4.</a:t>
            </a:r>
            <a:r>
              <a:rPr lang="zh-TW" altLang="en-US" sz="2400" dirty="0">
                <a:effectLst/>
              </a:rPr>
              <a:t> </a:t>
            </a:r>
            <a:r>
              <a:rPr lang="en-US" altLang="zh-TW" sz="2400" b="1" dirty="0">
                <a:latin typeface="微軟正黑體" panose="020B0604030504040204" pitchFamily="34" charset="-120"/>
              </a:rPr>
              <a:t>Flow Chart –user flow </a:t>
            </a:r>
            <a:endParaRPr lang="zh-TW" altLang="en-US" dirty="0"/>
          </a:p>
        </p:txBody>
      </p:sp>
      <p:sp>
        <p:nvSpPr>
          <p:cNvPr id="14" name="矩形 13">
            <a:extLst>
              <a:ext uri="{FF2B5EF4-FFF2-40B4-BE49-F238E27FC236}">
                <a16:creationId xmlns:a16="http://schemas.microsoft.com/office/drawing/2014/main" id="{9BA21711-053D-414C-A8A9-D151B3AE9427}"/>
              </a:ext>
            </a:extLst>
          </p:cNvPr>
          <p:cNvSpPr/>
          <p:nvPr/>
        </p:nvSpPr>
        <p:spPr>
          <a:xfrm>
            <a:off x="4920165" y="5805535"/>
            <a:ext cx="2351991" cy="369332"/>
          </a:xfrm>
          <a:prstGeom prst="rect">
            <a:avLst/>
          </a:prstGeom>
        </p:spPr>
        <p:txBody>
          <a:bodyPr wrap="none">
            <a:spAutoFit/>
          </a:bodyPr>
          <a:lstStyle/>
          <a:p>
            <a:r>
              <a:rPr lang="en-US" altLang="zh-TW" dirty="0"/>
              <a:t>Fig.</a:t>
            </a:r>
            <a:r>
              <a:rPr lang="zh-TW" altLang="en-US" dirty="0"/>
              <a:t> </a:t>
            </a:r>
            <a:r>
              <a:rPr lang="en-US" altLang="zh-TW" dirty="0"/>
              <a:t>5</a:t>
            </a:r>
            <a:r>
              <a:rPr lang="zh-TW" altLang="en-US" dirty="0"/>
              <a:t> </a:t>
            </a:r>
            <a:r>
              <a:rPr lang="en-US" altLang="zh-TW" dirty="0"/>
              <a:t>user case flow.</a:t>
            </a:r>
            <a:endParaRPr lang="zh-TW" altLang="en-US" dirty="0"/>
          </a:p>
        </p:txBody>
      </p:sp>
      <p:sp>
        <p:nvSpPr>
          <p:cNvPr id="30" name="圓角矩形 5">
            <a:extLst>
              <a:ext uri="{FF2B5EF4-FFF2-40B4-BE49-F238E27FC236}">
                <a16:creationId xmlns:a16="http://schemas.microsoft.com/office/drawing/2014/main" id="{3DD0BDF0-6170-43A5-BA63-C0B073F9F896}"/>
              </a:ext>
            </a:extLst>
          </p:cNvPr>
          <p:cNvSpPr/>
          <p:nvPr/>
        </p:nvSpPr>
        <p:spPr>
          <a:xfrm>
            <a:off x="2715978" y="3177770"/>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Human Passing?</a:t>
            </a:r>
          </a:p>
        </p:txBody>
      </p:sp>
      <p:sp>
        <p:nvSpPr>
          <p:cNvPr id="31" name="圓角矩形 5">
            <a:extLst>
              <a:ext uri="{FF2B5EF4-FFF2-40B4-BE49-F238E27FC236}">
                <a16:creationId xmlns:a16="http://schemas.microsoft.com/office/drawing/2014/main" id="{A09841A6-83B6-48FA-BB6D-AFB55AF4A9C7}"/>
              </a:ext>
            </a:extLst>
          </p:cNvPr>
          <p:cNvSpPr/>
          <p:nvPr/>
        </p:nvSpPr>
        <p:spPr>
          <a:xfrm>
            <a:off x="4957649"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Camera Get Image</a:t>
            </a:r>
          </a:p>
        </p:txBody>
      </p:sp>
      <p:sp>
        <p:nvSpPr>
          <p:cNvPr id="34" name="圓角矩形 5">
            <a:extLst>
              <a:ext uri="{FF2B5EF4-FFF2-40B4-BE49-F238E27FC236}">
                <a16:creationId xmlns:a16="http://schemas.microsoft.com/office/drawing/2014/main" id="{B534A929-B7E2-4226-9A93-F523A1863A50}"/>
              </a:ext>
            </a:extLst>
          </p:cNvPr>
          <p:cNvSpPr/>
          <p:nvPr/>
        </p:nvSpPr>
        <p:spPr>
          <a:xfrm>
            <a:off x="134224" y="3177770"/>
            <a:ext cx="2233376" cy="82516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effectLst>
                  <a:outerShdw blurRad="38100" dist="38100" dir="2700000" algn="tl">
                    <a:srgbClr val="000000">
                      <a:alpha val="43137"/>
                    </a:srgbClr>
                  </a:outerShdw>
                </a:effectLst>
                <a:latin typeface="PingFang SC Heavy" panose="020B0800000000000000" pitchFamily="34" charset="-122"/>
                <a:ea typeface="PingFang SC Heavy" panose="020B0800000000000000" pitchFamily="34" charset="-122"/>
              </a:rPr>
              <a:t>Photoelectric Switch Check Region of Interest</a:t>
            </a:r>
          </a:p>
        </p:txBody>
      </p:sp>
      <p:cxnSp>
        <p:nvCxnSpPr>
          <p:cNvPr id="33" name="直線單箭頭接點 32">
            <a:extLst>
              <a:ext uri="{FF2B5EF4-FFF2-40B4-BE49-F238E27FC236}">
                <a16:creationId xmlns:a16="http://schemas.microsoft.com/office/drawing/2014/main" id="{56927CD3-E53D-4864-8354-BF31D264DA56}"/>
              </a:ext>
            </a:extLst>
          </p:cNvPr>
          <p:cNvCxnSpPr>
            <a:cxnSpLocks/>
            <a:stCxn id="34" idx="3"/>
            <a:endCxn id="30" idx="1"/>
          </p:cNvCxnSpPr>
          <p:nvPr/>
        </p:nvCxnSpPr>
        <p:spPr>
          <a:xfrm>
            <a:off x="2367600" y="3590354"/>
            <a:ext cx="348378"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D473F46-2E5A-415C-AC56-9520D8B1DAA3}"/>
              </a:ext>
            </a:extLst>
          </p:cNvPr>
          <p:cNvCxnSpPr>
            <a:cxnSpLocks/>
            <a:stCxn id="30" idx="2"/>
          </p:cNvCxnSpPr>
          <p:nvPr/>
        </p:nvCxnSpPr>
        <p:spPr>
          <a:xfrm>
            <a:off x="3646968" y="4002937"/>
            <a:ext cx="0" cy="317201"/>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CF804576-3C93-40FB-B22A-226B6EA5CCB1}"/>
              </a:ext>
            </a:extLst>
          </p:cNvPr>
          <p:cNvCxnSpPr>
            <a:cxnSpLocks/>
          </p:cNvCxnSpPr>
          <p:nvPr/>
        </p:nvCxnSpPr>
        <p:spPr>
          <a:xfrm>
            <a:off x="1275698" y="3996037"/>
            <a:ext cx="0" cy="317201"/>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D8BE19C7-FDE1-475E-98C3-D067E42E2BA7}"/>
              </a:ext>
            </a:extLst>
          </p:cNvPr>
          <p:cNvCxnSpPr>
            <a:cxnSpLocks/>
          </p:cNvCxnSpPr>
          <p:nvPr/>
        </p:nvCxnSpPr>
        <p:spPr>
          <a:xfrm flipH="1">
            <a:off x="1269602" y="4313238"/>
            <a:ext cx="2718418" cy="0"/>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DE2EEC8-52E4-4D75-9566-C2BCBD1258EF}"/>
              </a:ext>
            </a:extLst>
          </p:cNvPr>
          <p:cNvSpPr txBox="1"/>
          <p:nvPr/>
        </p:nvSpPr>
        <p:spPr>
          <a:xfrm>
            <a:off x="4746920"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sp>
        <p:nvSpPr>
          <p:cNvPr id="46" name="文字方塊 45">
            <a:extLst>
              <a:ext uri="{FF2B5EF4-FFF2-40B4-BE49-F238E27FC236}">
                <a16:creationId xmlns:a16="http://schemas.microsoft.com/office/drawing/2014/main" id="{2B3F3E22-2BE2-4842-A333-0382EA33879E}"/>
              </a:ext>
            </a:extLst>
          </p:cNvPr>
          <p:cNvSpPr txBox="1"/>
          <p:nvPr/>
        </p:nvSpPr>
        <p:spPr>
          <a:xfrm>
            <a:off x="3948872" y="3924729"/>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cxnSp>
        <p:nvCxnSpPr>
          <p:cNvPr id="47" name="直線單箭頭接點 46">
            <a:extLst>
              <a:ext uri="{FF2B5EF4-FFF2-40B4-BE49-F238E27FC236}">
                <a16:creationId xmlns:a16="http://schemas.microsoft.com/office/drawing/2014/main" id="{366B0713-B75B-4DBF-8844-039DCD31C1AA}"/>
              </a:ext>
            </a:extLst>
          </p:cNvPr>
          <p:cNvCxnSpPr>
            <a:cxnSpLocks/>
            <a:stCxn id="30" idx="3"/>
            <a:endCxn id="31" idx="1"/>
          </p:cNvCxnSpPr>
          <p:nvPr/>
        </p:nvCxnSpPr>
        <p:spPr>
          <a:xfrm>
            <a:off x="4577958" y="3590354"/>
            <a:ext cx="379691"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圓角矩形 5">
            <a:extLst>
              <a:ext uri="{FF2B5EF4-FFF2-40B4-BE49-F238E27FC236}">
                <a16:creationId xmlns:a16="http://schemas.microsoft.com/office/drawing/2014/main" id="{B895B5CD-2B4D-4484-AEE8-B68ACA0A2A38}"/>
              </a:ext>
            </a:extLst>
          </p:cNvPr>
          <p:cNvSpPr/>
          <p:nvPr/>
        </p:nvSpPr>
        <p:spPr>
          <a:xfrm>
            <a:off x="6612844"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Model</a:t>
            </a:r>
          </a:p>
          <a:p>
            <a:pPr algn="ctr"/>
            <a:r>
              <a:rPr lang="en-US" altLang="zh-TW" sz="1600" dirty="0">
                <a:latin typeface="PingFang SC Heavy" panose="020B0800000000000000" pitchFamily="34" charset="-122"/>
                <a:ea typeface="PingFang SC Heavy" panose="020B0800000000000000" pitchFamily="34" charset="-122"/>
              </a:rPr>
              <a:t>Inference</a:t>
            </a:r>
          </a:p>
        </p:txBody>
      </p:sp>
      <p:cxnSp>
        <p:nvCxnSpPr>
          <p:cNvPr id="52" name="直線單箭頭接點 51">
            <a:extLst>
              <a:ext uri="{FF2B5EF4-FFF2-40B4-BE49-F238E27FC236}">
                <a16:creationId xmlns:a16="http://schemas.microsoft.com/office/drawing/2014/main" id="{6365DBC5-F798-43B7-A401-F8F376BD65E7}"/>
              </a:ext>
            </a:extLst>
          </p:cNvPr>
          <p:cNvCxnSpPr>
            <a:cxnSpLocks/>
            <a:stCxn id="31" idx="3"/>
            <a:endCxn id="51" idx="1"/>
          </p:cNvCxnSpPr>
          <p:nvPr/>
        </p:nvCxnSpPr>
        <p:spPr>
          <a:xfrm>
            <a:off x="6301717" y="3590354"/>
            <a:ext cx="31112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圓角矩形 5">
            <a:extLst>
              <a:ext uri="{FF2B5EF4-FFF2-40B4-BE49-F238E27FC236}">
                <a16:creationId xmlns:a16="http://schemas.microsoft.com/office/drawing/2014/main" id="{766F9581-C762-4951-928C-0AABF259AA8B}"/>
              </a:ext>
            </a:extLst>
          </p:cNvPr>
          <p:cNvSpPr/>
          <p:nvPr/>
        </p:nvSpPr>
        <p:spPr>
          <a:xfrm>
            <a:off x="8268038" y="3180079"/>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Safety Helmet?</a:t>
            </a:r>
          </a:p>
        </p:txBody>
      </p:sp>
      <p:cxnSp>
        <p:nvCxnSpPr>
          <p:cNvPr id="61" name="直線單箭頭接點 60">
            <a:extLst>
              <a:ext uri="{FF2B5EF4-FFF2-40B4-BE49-F238E27FC236}">
                <a16:creationId xmlns:a16="http://schemas.microsoft.com/office/drawing/2014/main" id="{F4D586D3-61D4-427D-B150-19FF501DBC75}"/>
              </a:ext>
            </a:extLst>
          </p:cNvPr>
          <p:cNvCxnSpPr>
            <a:cxnSpLocks/>
            <a:stCxn id="51" idx="3"/>
            <a:endCxn id="60" idx="1"/>
          </p:cNvCxnSpPr>
          <p:nvPr/>
        </p:nvCxnSpPr>
        <p:spPr>
          <a:xfrm>
            <a:off x="7956912" y="3590354"/>
            <a:ext cx="311126"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圓角矩形 5">
            <a:extLst>
              <a:ext uri="{FF2B5EF4-FFF2-40B4-BE49-F238E27FC236}">
                <a16:creationId xmlns:a16="http://schemas.microsoft.com/office/drawing/2014/main" id="{DC88C0C8-AA18-4667-A70A-99C8AD7DC7CA}"/>
              </a:ext>
            </a:extLst>
          </p:cNvPr>
          <p:cNvSpPr/>
          <p:nvPr/>
        </p:nvSpPr>
        <p:spPr>
          <a:xfrm>
            <a:off x="10336232" y="3177770"/>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Correct signal </a:t>
            </a:r>
          </a:p>
        </p:txBody>
      </p:sp>
      <p:sp>
        <p:nvSpPr>
          <p:cNvPr id="74" name="圓角矩形 5">
            <a:extLst>
              <a:ext uri="{FF2B5EF4-FFF2-40B4-BE49-F238E27FC236}">
                <a16:creationId xmlns:a16="http://schemas.microsoft.com/office/drawing/2014/main" id="{8E8B3A94-CF03-4F97-B0D9-98B1D55F821A}"/>
              </a:ext>
            </a:extLst>
          </p:cNvPr>
          <p:cNvSpPr/>
          <p:nvPr/>
        </p:nvSpPr>
        <p:spPr>
          <a:xfrm>
            <a:off x="10336232" y="4154637"/>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Warning</a:t>
            </a:r>
          </a:p>
          <a:p>
            <a:pPr algn="ctr"/>
            <a:r>
              <a:rPr lang="en-US" altLang="zh-TW" sz="1600" dirty="0">
                <a:latin typeface="PingFang SC Heavy" panose="020B0800000000000000" pitchFamily="34" charset="-122"/>
                <a:ea typeface="PingFang SC Heavy" panose="020B0800000000000000" pitchFamily="34" charset="-122"/>
              </a:rPr>
              <a:t>signal </a:t>
            </a:r>
          </a:p>
        </p:txBody>
      </p:sp>
      <p:cxnSp>
        <p:nvCxnSpPr>
          <p:cNvPr id="75" name="直線單箭頭接點 74">
            <a:extLst>
              <a:ext uri="{FF2B5EF4-FFF2-40B4-BE49-F238E27FC236}">
                <a16:creationId xmlns:a16="http://schemas.microsoft.com/office/drawing/2014/main" id="{0B3B6E7B-EEAE-4E2A-AB12-4DC6829353E7}"/>
              </a:ext>
            </a:extLst>
          </p:cNvPr>
          <p:cNvCxnSpPr>
            <a:cxnSpLocks/>
            <a:stCxn id="60" idx="3"/>
            <a:endCxn id="73" idx="2"/>
          </p:cNvCxnSpPr>
          <p:nvPr/>
        </p:nvCxnSpPr>
        <p:spPr>
          <a:xfrm flipV="1">
            <a:off x="10130018" y="3590354"/>
            <a:ext cx="381743"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7D9982A7-153E-4A73-8571-DCD25FBC21B8}"/>
              </a:ext>
            </a:extLst>
          </p:cNvPr>
          <p:cNvSpPr txBox="1"/>
          <p:nvPr/>
        </p:nvSpPr>
        <p:spPr>
          <a:xfrm>
            <a:off x="10253458"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cxnSp>
        <p:nvCxnSpPr>
          <p:cNvPr id="79" name="直線單箭頭接點 78">
            <a:extLst>
              <a:ext uri="{FF2B5EF4-FFF2-40B4-BE49-F238E27FC236}">
                <a16:creationId xmlns:a16="http://schemas.microsoft.com/office/drawing/2014/main" id="{8721A470-95AD-4236-9B0C-0AC7E4C3B7BD}"/>
              </a:ext>
            </a:extLst>
          </p:cNvPr>
          <p:cNvCxnSpPr>
            <a:cxnSpLocks/>
          </p:cNvCxnSpPr>
          <p:nvPr/>
        </p:nvCxnSpPr>
        <p:spPr>
          <a:xfrm>
            <a:off x="9485134" y="4002938"/>
            <a:ext cx="0" cy="597002"/>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EE64118-ED9D-40BE-BE0D-F05EC29195F0}"/>
              </a:ext>
            </a:extLst>
          </p:cNvPr>
          <p:cNvCxnSpPr>
            <a:cxnSpLocks/>
          </p:cNvCxnSpPr>
          <p:nvPr/>
        </p:nvCxnSpPr>
        <p:spPr>
          <a:xfrm flipH="1">
            <a:off x="9485135" y="4583632"/>
            <a:ext cx="1213039" cy="0"/>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95E4B0E6-EFEC-425F-BE1F-8E256F591B40}"/>
              </a:ext>
            </a:extLst>
          </p:cNvPr>
          <p:cNvSpPr txBox="1"/>
          <p:nvPr/>
        </p:nvSpPr>
        <p:spPr>
          <a:xfrm>
            <a:off x="9442146" y="3951526"/>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spTree>
    <p:extLst>
      <p:ext uri="{BB962C8B-B14F-4D97-AF65-F5344CB8AC3E}">
        <p14:creationId xmlns:p14="http://schemas.microsoft.com/office/powerpoint/2010/main" val="2072780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8871995"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Download [Synopsys_SDK_V21] file</a:t>
            </a:r>
          </a:p>
          <a:p>
            <a:pPr algn="just"/>
            <a:r>
              <a:rPr lang="en-US" altLang="zh-TW" sz="2400" dirty="0"/>
              <a:t>Step2: Enter folder [Lab3_Camera_v0] and make</a:t>
            </a:r>
          </a:p>
          <a:p>
            <a:pPr marL="0" indent="1163638" algn="just">
              <a:buNone/>
            </a:pPr>
            <a:r>
              <a:rPr lang="en-US" altLang="zh-TW" dirty="0">
                <a:highlight>
                  <a:srgbClr val="C0C0C0"/>
                </a:highlight>
              </a:rPr>
              <a:t>$ cd \Synopsys_SDK_V21\</a:t>
            </a:r>
            <a:r>
              <a:rPr lang="en-US" altLang="zh-TW" dirty="0" err="1">
                <a:highlight>
                  <a:srgbClr val="C0C0C0"/>
                </a:highlight>
              </a:rPr>
              <a:t>Source_Project</a:t>
            </a:r>
            <a:r>
              <a:rPr lang="en-US" altLang="zh-TW" dirty="0">
                <a:highlight>
                  <a:srgbClr val="C0C0C0"/>
                </a:highlight>
              </a:rPr>
              <a:t>\Lab3_Camera_v0</a:t>
            </a:r>
          </a:p>
          <a:p>
            <a:pPr marL="0" indent="1163638" algn="just">
              <a:buNone/>
            </a:pPr>
            <a:r>
              <a:rPr lang="en-US" altLang="zh-TW" dirty="0">
                <a:highlight>
                  <a:srgbClr val="C0C0C0"/>
                </a:highlight>
              </a:rPr>
              <a:t>$ make clean</a:t>
            </a:r>
          </a:p>
          <a:p>
            <a:pPr marL="0" indent="1163638" algn="just">
              <a:buNone/>
            </a:pPr>
            <a:r>
              <a:rPr lang="en-US" altLang="zh-TW" dirty="0">
                <a:highlight>
                  <a:srgbClr val="C0C0C0"/>
                </a:highlight>
              </a:rPr>
              <a:t>$ make</a:t>
            </a:r>
          </a:p>
          <a:p>
            <a:pPr marL="0" indent="1163638" algn="just">
              <a:buNone/>
            </a:pPr>
            <a:r>
              <a:rPr lang="en-US" altLang="zh-TW" dirty="0">
                <a:highlight>
                  <a:srgbClr val="C0C0C0"/>
                </a:highlight>
              </a:rPr>
              <a:t>$ make flash</a:t>
            </a:r>
          </a:p>
          <a:p>
            <a:pPr marL="0" indent="0" algn="just"/>
            <a:r>
              <a:rPr lang="en-US" altLang="zh-TW" sz="2400" dirty="0"/>
              <a:t>Step3: In [Synopsys_SDK_V21\tools\</a:t>
            </a:r>
            <a:r>
              <a:rPr lang="en-US" altLang="zh-TW" sz="2400" dirty="0" err="1"/>
              <a:t>image_gen_cstm</a:t>
            </a:r>
            <a:r>
              <a:rPr lang="en-US" altLang="zh-TW" sz="2400" dirty="0"/>
              <a:t>\output]   </a:t>
            </a:r>
          </a:p>
          <a:p>
            <a:pPr marL="0" indent="1076325" algn="just">
              <a:buNone/>
            </a:pPr>
            <a:r>
              <a:rPr lang="en-US" altLang="zh-TW" sz="2400" dirty="0"/>
              <a:t>folder find [</a:t>
            </a:r>
            <a:r>
              <a:rPr lang="en-US" altLang="zh-TW" sz="2400" dirty="0" err="1"/>
              <a:t>output.img</a:t>
            </a:r>
            <a:r>
              <a:rPr lang="en-US" altLang="zh-TW" sz="2400" dirty="0"/>
              <a:t>] file and copy</a:t>
            </a:r>
          </a:p>
          <a:p>
            <a:pPr marL="0" indent="0" algn="just">
              <a:buNone/>
            </a:pPr>
            <a:endParaRPr lang="zh-TW" altLang="en-US" sz="2400" dirty="0"/>
          </a:p>
        </p:txBody>
      </p:sp>
    </p:spTree>
    <p:extLst>
      <p:ext uri="{BB962C8B-B14F-4D97-AF65-F5344CB8AC3E}">
        <p14:creationId xmlns:p14="http://schemas.microsoft.com/office/powerpoint/2010/main" val="72276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Step4: Short J20 and J11 for update application mode</a:t>
            </a:r>
          </a:p>
          <a:p>
            <a:pPr algn="just"/>
            <a:r>
              <a:rPr lang="en-US" altLang="zh-TW" sz="2400" dirty="0"/>
              <a:t>Step5: Use[Synopsys_SDK_V21\tools\HMX_FT4222H_GUI\</a:t>
            </a:r>
            <a:r>
              <a:rPr lang="en-US" altLang="zh-TW" sz="2400" dirty="0" err="1"/>
              <a:t>GUI_binary</a:t>
            </a:r>
            <a:r>
              <a:rPr lang="en-US" altLang="zh-TW" sz="2400" dirty="0"/>
              <a:t> \ </a:t>
            </a:r>
          </a:p>
          <a:p>
            <a:pPr marL="0" indent="0" algn="just">
              <a:buNone/>
            </a:pPr>
            <a:r>
              <a:rPr lang="en-US" altLang="zh-TW" sz="2400" dirty="0"/>
              <a:t>              HMX_FT4222H_GUI.exe]tool and download image file to CPU</a:t>
            </a:r>
          </a:p>
          <a:p>
            <a:pPr algn="just"/>
            <a:r>
              <a:rPr lang="en-US" altLang="zh-TW" sz="2400" dirty="0"/>
              <a:t>Step6: Open J20 for run mode</a:t>
            </a:r>
          </a:p>
          <a:p>
            <a:pPr algn="just"/>
            <a:r>
              <a:rPr lang="en-US" altLang="zh-TW" sz="2400" dirty="0"/>
              <a:t>Step7: Press reset button SW4. MCU will reset and run the application</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pic>
        <p:nvPicPr>
          <p:cNvPr id="6" name="圖片 5">
            <a:extLst>
              <a:ext uri="{FF2B5EF4-FFF2-40B4-BE49-F238E27FC236}">
                <a16:creationId xmlns:a16="http://schemas.microsoft.com/office/drawing/2014/main" id="{18DEFAE4-D809-4612-9EAF-F1E1F6A8A3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3938" y1="78241" x2="61310" y2="60053"/>
                        <a14:foregroundMark x1="57564" y1="28968" x2="64261" y2="29993"/>
                        <a14:foregroundMark x1="64261" y1="29993" x2="65154" y2="38922"/>
                        <a14:foregroundMark x1="65154" y1="38922" x2="65055" y2="39451"/>
                        <a14:foregroundMark x1="66369" y1="30026" x2="58879" y2="37302"/>
                        <a14:foregroundMark x1="55258" y1="28274" x2="60615" y2="27513"/>
                        <a14:foregroundMark x1="60615" y1="27513" x2="64534" y2="28836"/>
                        <a14:foregroundMark x1="63641" y1="27348" x2="57465" y2="27348"/>
                        <a14:foregroundMark x1="67063" y1="30985" x2="65451" y2="40939"/>
                        <a14:foregroundMark x1="65451" y1="40939" x2="65451" y2="40939"/>
                        <a14:foregroundMark x1="67485" y1="32474" x2="66369" y2="40410"/>
                        <a14:foregroundMark x1="66369" y1="40410" x2="66369" y2="40410"/>
                        <a14:foregroundMark x1="67882" y1="34193" x2="62029" y2="35020"/>
                        <a14:foregroundMark x1="62029" y1="35020" x2="62029" y2="35020"/>
                        <a14:foregroundMark x1="69792" y1="33532" x2="66964" y2="34358"/>
                        <a14:foregroundMark x1="69891" y1="32870" x2="68800" y2="32870"/>
                        <a14:foregroundMark x1="70089" y1="32606" x2="69494" y2="33003"/>
                        <a14:foregroundMark x1="70213" y1="32606" x2="69593" y2="33003"/>
                        <a14:foregroundMark x1="69990" y1="31250" x2="68080" y2="32606"/>
                        <a14:foregroundMark x1="29092" y1="10384" x2="35565" y2="11144"/>
                        <a14:foregroundMark x1="35565" y1="11144" x2="40104" y2="10913"/>
                        <a14:foregroundMark x1="49281" y1="11574" x2="49405" y2="13591"/>
                        <a14:foregroundMark x1="50099" y1="12269" x2="49603" y2="13724"/>
                        <a14:backgroundMark x1="47867" y1="35417" x2="47173" y2="37302"/>
                      </a14:backgroundRemoval>
                    </a14:imgEffect>
                  </a14:imgLayer>
                </a14:imgProps>
              </a:ext>
            </a:extLst>
          </a:blip>
          <a:stretch>
            <a:fillRect/>
          </a:stretch>
        </p:blipFill>
        <p:spPr>
          <a:xfrm>
            <a:off x="5939971" y="3316423"/>
            <a:ext cx="5192529" cy="3894397"/>
          </a:xfrm>
          <a:prstGeom prst="rect">
            <a:avLst/>
          </a:prstGeom>
          <a:effectLst>
            <a:outerShdw blurRad="50800" dist="38100" dir="2700000" algn="tl" rotWithShape="0">
              <a:prstClr val="black">
                <a:alpha val="40000"/>
              </a:prstClr>
            </a:outerShdw>
          </a:effectLst>
        </p:spPr>
      </p:pic>
      <p:grpSp>
        <p:nvGrpSpPr>
          <p:cNvPr id="12" name="群組 11">
            <a:extLst>
              <a:ext uri="{FF2B5EF4-FFF2-40B4-BE49-F238E27FC236}">
                <a16:creationId xmlns:a16="http://schemas.microsoft.com/office/drawing/2014/main" id="{C272E557-89AE-4E63-B86F-616E9E1A5AA7}"/>
              </a:ext>
            </a:extLst>
          </p:cNvPr>
          <p:cNvGrpSpPr/>
          <p:nvPr/>
        </p:nvGrpSpPr>
        <p:grpSpPr>
          <a:xfrm>
            <a:off x="1682690" y="3406140"/>
            <a:ext cx="5152450" cy="3714965"/>
            <a:chOff x="10857464" y="3481478"/>
            <a:chExt cx="9144000" cy="6858000"/>
          </a:xfrm>
        </p:grpSpPr>
        <p:pic>
          <p:nvPicPr>
            <p:cNvPr id="4" name="圖片 3">
              <a:extLst>
                <a:ext uri="{FF2B5EF4-FFF2-40B4-BE49-F238E27FC236}">
                  <a16:creationId xmlns:a16="http://schemas.microsoft.com/office/drawing/2014/main" id="{A2140E70-112B-455B-8124-47BB992324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01" b="89980" l="9995" r="89980">
                          <a14:foregroundMark x1="48338" y1="29034" x2="54266" y2="27216"/>
                          <a14:foregroundMark x1="54266" y1="27216" x2="59053" y2="30688"/>
                          <a14:foregroundMark x1="59053" y1="30688" x2="59053" y2="30688"/>
                          <a14:foregroundMark x1="61260" y1="32209" x2="59177" y2="35847"/>
                          <a14:foregroundMark x1="20114" y1="8201" x2="42188" y2="9160"/>
                          <a14:foregroundMark x1="56151" y1="28042" x2="57391" y2="27910"/>
                          <a14:foregroundMark x1="55407" y1="27513" x2="57192" y2="27513"/>
                          <a14:foregroundMark x1="55729" y1="27778" x2="56870" y2="27910"/>
                          <a14:foregroundMark x1="63963" y1="32903" x2="63641" y2="34854"/>
                          <a14:foregroundMark x1="63963" y1="33201" x2="63963" y2="34987"/>
                          <a14:foregroundMark x1="63740" y1="32209" x2="63120" y2="35681"/>
                          <a14:foregroundMark x1="63120" y1="37500" x2="64063" y2="36376"/>
                          <a14:backgroundMark x1="40005" y1="36938" x2="40625" y2="35681"/>
                        </a14:backgroundRemoval>
                      </a14:imgEffect>
                    </a14:imgLayer>
                  </a14:imgProps>
                </a:ext>
              </a:extLst>
            </a:blip>
            <a:stretch>
              <a:fillRect/>
            </a:stretch>
          </p:blipFill>
          <p:spPr>
            <a:xfrm>
              <a:off x="10857464" y="3481478"/>
              <a:ext cx="9144000" cy="6858000"/>
            </a:xfrm>
            <a:prstGeom prst="rect">
              <a:avLst/>
            </a:prstGeom>
            <a:effectLst>
              <a:outerShdw blurRad="50800" dist="38100" dir="2700000" algn="tl" rotWithShape="0">
                <a:prstClr val="black">
                  <a:alpha val="40000"/>
                </a:prstClr>
              </a:outerShdw>
            </a:effectLst>
          </p:spPr>
        </p:pic>
        <p:grpSp>
          <p:nvGrpSpPr>
            <p:cNvPr id="18" name="群組 17">
              <a:extLst>
                <a:ext uri="{FF2B5EF4-FFF2-40B4-BE49-F238E27FC236}">
                  <a16:creationId xmlns:a16="http://schemas.microsoft.com/office/drawing/2014/main" id="{8CE8425C-8A54-4BA0-804F-04C9F571EDE3}"/>
                </a:ext>
              </a:extLst>
            </p:cNvPr>
            <p:cNvGrpSpPr/>
            <p:nvPr/>
          </p:nvGrpSpPr>
          <p:grpSpPr>
            <a:xfrm>
              <a:off x="13986855" y="8868737"/>
              <a:ext cx="1406250" cy="911917"/>
              <a:chOff x="5451271" y="6155181"/>
              <a:chExt cx="728702" cy="498051"/>
            </a:xfrm>
          </p:grpSpPr>
          <p:sp>
            <p:nvSpPr>
              <p:cNvPr id="10" name="矩形 9">
                <a:extLst>
                  <a:ext uri="{FF2B5EF4-FFF2-40B4-BE49-F238E27FC236}">
                    <a16:creationId xmlns:a16="http://schemas.microsoft.com/office/drawing/2014/main" id="{A5D33F4B-98F1-4843-AF9A-68B40AF5040B}"/>
                  </a:ext>
                </a:extLst>
              </p:cNvPr>
              <p:cNvSpPr/>
              <p:nvPr/>
            </p:nvSpPr>
            <p:spPr>
              <a:xfrm>
                <a:off x="5611291"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1" name="矩形 10">
                <a:extLst>
                  <a:ext uri="{FF2B5EF4-FFF2-40B4-BE49-F238E27FC236}">
                    <a16:creationId xmlns:a16="http://schemas.microsoft.com/office/drawing/2014/main" id="{318CD8E6-06CD-491C-AB15-21A449107B34}"/>
                  </a:ext>
                </a:extLst>
              </p:cNvPr>
              <p:cNvSpPr/>
              <p:nvPr/>
            </p:nvSpPr>
            <p:spPr>
              <a:xfrm>
                <a:off x="5913274"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3" name="文字方塊 12">
                <a:extLst>
                  <a:ext uri="{FF2B5EF4-FFF2-40B4-BE49-F238E27FC236}">
                    <a16:creationId xmlns:a16="http://schemas.microsoft.com/office/drawing/2014/main" id="{D868966A-2121-4238-A85E-16FBCA269CF2}"/>
                  </a:ext>
                </a:extLst>
              </p:cNvPr>
              <p:cNvSpPr txBox="1"/>
              <p:nvPr/>
            </p:nvSpPr>
            <p:spPr>
              <a:xfrm>
                <a:off x="5753253" y="6391622"/>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J20</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sp>
            <p:nvSpPr>
              <p:cNvPr id="14" name="文字方塊 13">
                <a:extLst>
                  <a:ext uri="{FF2B5EF4-FFF2-40B4-BE49-F238E27FC236}">
                    <a16:creationId xmlns:a16="http://schemas.microsoft.com/office/drawing/2014/main" id="{FF2470D9-9F7C-4C1C-86EF-DBD31CB796DA}"/>
                  </a:ext>
                </a:extLst>
              </p:cNvPr>
              <p:cNvSpPr txBox="1"/>
              <p:nvPr/>
            </p:nvSpPr>
            <p:spPr>
              <a:xfrm>
                <a:off x="5451271" y="6389433"/>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J11</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grpSp>
      </p:grpSp>
      <p:sp>
        <p:nvSpPr>
          <p:cNvPr id="17" name="箭號: 向右 16">
            <a:extLst>
              <a:ext uri="{FF2B5EF4-FFF2-40B4-BE49-F238E27FC236}">
                <a16:creationId xmlns:a16="http://schemas.microsoft.com/office/drawing/2014/main" id="{F3432293-6040-4DCF-B261-0F6AC2C12510}"/>
              </a:ext>
            </a:extLst>
          </p:cNvPr>
          <p:cNvSpPr/>
          <p:nvPr/>
        </p:nvSpPr>
        <p:spPr>
          <a:xfrm>
            <a:off x="5742078" y="5263621"/>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9" name="文字方塊 18">
            <a:extLst>
              <a:ext uri="{FF2B5EF4-FFF2-40B4-BE49-F238E27FC236}">
                <a16:creationId xmlns:a16="http://schemas.microsoft.com/office/drawing/2014/main" id="{C081E55C-FDA2-48C1-83E6-BBF02CB92967}"/>
              </a:ext>
            </a:extLst>
          </p:cNvPr>
          <p:cNvSpPr txBox="1"/>
          <p:nvPr/>
        </p:nvSpPr>
        <p:spPr>
          <a:xfrm>
            <a:off x="6550994" y="4421828"/>
            <a:ext cx="896669" cy="369332"/>
          </a:xfrm>
          <a:prstGeom prst="rect">
            <a:avLst/>
          </a:prstGeom>
          <a:noFill/>
        </p:spPr>
        <p:txBody>
          <a:bodyPr wrap="square">
            <a:spAutoFit/>
          </a:bodyPr>
          <a:lstStyle/>
          <a:p>
            <a:r>
              <a:rPr lang="en-US" altLang="zh-TW" sz="1800" dirty="0"/>
              <a:t>Step6:</a:t>
            </a:r>
            <a:endParaRPr lang="zh-TW" altLang="en-US" dirty="0"/>
          </a:p>
        </p:txBody>
      </p:sp>
      <p:sp>
        <p:nvSpPr>
          <p:cNvPr id="20" name="文字方塊 19">
            <a:extLst>
              <a:ext uri="{FF2B5EF4-FFF2-40B4-BE49-F238E27FC236}">
                <a16:creationId xmlns:a16="http://schemas.microsoft.com/office/drawing/2014/main" id="{8FD6E4D4-B413-4BB0-B3D7-44A60EB45B91}"/>
              </a:ext>
            </a:extLst>
          </p:cNvPr>
          <p:cNvSpPr txBox="1"/>
          <p:nvPr/>
        </p:nvSpPr>
        <p:spPr>
          <a:xfrm>
            <a:off x="1853582" y="4424056"/>
            <a:ext cx="896669" cy="369332"/>
          </a:xfrm>
          <a:prstGeom prst="rect">
            <a:avLst/>
          </a:prstGeom>
          <a:noFill/>
        </p:spPr>
        <p:txBody>
          <a:bodyPr wrap="square">
            <a:spAutoFit/>
          </a:bodyPr>
          <a:lstStyle/>
          <a:p>
            <a:r>
              <a:rPr lang="en-US" altLang="zh-TW" sz="1800" dirty="0"/>
              <a:t>Step4:</a:t>
            </a:r>
            <a:endParaRPr lang="zh-TW" altLang="en-US" dirty="0"/>
          </a:p>
        </p:txBody>
      </p:sp>
    </p:spTree>
    <p:extLst>
      <p:ext uri="{BB962C8B-B14F-4D97-AF65-F5344CB8AC3E}">
        <p14:creationId xmlns:p14="http://schemas.microsoft.com/office/powerpoint/2010/main" val="1542282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Props1.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2.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25E540-4F59-484A-9C26-1886F3CE10F1}">
  <ds:schemaRefs>
    <ds:schemaRef ds:uri="http://purl.org/dc/dcmitype/"/>
    <ds:schemaRef ds:uri="http://schemas.microsoft.com/office/2006/documentManagement/types"/>
    <ds:schemaRef ds:uri="49a709bb-1a2c-441e-b04a-3a30362613c0"/>
    <ds:schemaRef ds:uri="http://purl.org/dc/terms/"/>
    <ds:schemaRef ds:uri="http://www.w3.org/XML/1998/namespace"/>
    <ds:schemaRef ds:uri="http://schemas.openxmlformats.org/package/2006/metadata/core-properties"/>
    <ds:schemaRef ds:uri="http://schemas.microsoft.com/office/2006/metadata/properties"/>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blank</Template>
  <TotalTime>2317</TotalTime>
  <Words>1887</Words>
  <Application>Microsoft Office PowerPoint</Application>
  <PresentationFormat>寬螢幕</PresentationFormat>
  <Paragraphs>218</Paragraphs>
  <Slides>29</Slides>
  <Notes>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29</vt:i4>
      </vt:variant>
    </vt:vector>
  </HeadingPairs>
  <TitlesOfParts>
    <vt:vector size="34" baseType="lpstr">
      <vt:lpstr>PingFang SC Heavy</vt:lpstr>
      <vt:lpstr>微軟正黑體</vt:lpstr>
      <vt:lpstr>Arial</vt:lpstr>
      <vt:lpstr>Wingdings</vt:lpstr>
      <vt:lpstr>Synopsys_2019</vt:lpstr>
      <vt:lpstr>Hard Hats Detection in Unmanned Factory 無人廠房安全帽檢查</vt:lpstr>
      <vt:lpstr>Outline</vt:lpstr>
      <vt:lpstr>Introduction</vt:lpstr>
      <vt:lpstr>I. Introduction I-1. Abstract</vt:lpstr>
      <vt:lpstr>I. Introduction I-2. Situational Simulation</vt:lpstr>
      <vt:lpstr>I. Introduction I-3. ARC EM9D AIoT DK</vt:lpstr>
      <vt:lpstr>I. Introduction I-4. Flow Chart –user flow </vt:lpstr>
      <vt:lpstr>II. Implement II-1. Get Training Dataset</vt:lpstr>
      <vt:lpstr>II. Implement II-1. Get Training Dataset</vt:lpstr>
      <vt:lpstr>II. Implement II-1. Get Training Dataset</vt:lpstr>
      <vt:lpstr>II. Implement II-1. Get Training Dataset</vt:lpstr>
      <vt:lpstr>II. Implement II-1. Get Training Dataset</vt:lpstr>
      <vt:lpstr>II. Implement II-2. Data Augmentation</vt:lpstr>
      <vt:lpstr>II. Implement II-2. Data Augmentation</vt:lpstr>
      <vt:lpstr>II. Implement II-2. Model Building</vt:lpstr>
      <vt:lpstr>II. Implement II-2. Model Building</vt:lpstr>
      <vt:lpstr>II. Implement II-2. Model Training</vt:lpstr>
      <vt:lpstr>II. Implement II-2. Model Check</vt:lpstr>
      <vt:lpstr>II. Implement II-2. TFLiteConvert</vt:lpstr>
      <vt:lpstr>II. Implement II-2. TFLiteConvert</vt:lpstr>
      <vt:lpstr>II. Implement II-2. Create .img </vt:lpstr>
      <vt:lpstr>III. Implement III-2. Create .img </vt:lpstr>
      <vt:lpstr>II. Implement II-3. Upload CPU</vt:lpstr>
      <vt:lpstr>II. Implement II-3. Upload CPU</vt:lpstr>
      <vt:lpstr>II. Implement II-4. Runtime</vt:lpstr>
      <vt:lpstr>II. Implement II-4. Runtime</vt:lpstr>
      <vt:lpstr>II. Implement II-4. Runtime</vt:lpstr>
      <vt:lpstr>III. Suggestion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Hsu</dc:creator>
  <cp:lastModifiedBy>Neko</cp:lastModifiedBy>
  <cp:revision>181</cp:revision>
  <dcterms:created xsi:type="dcterms:W3CDTF">2021-03-29T08:44:49Z</dcterms:created>
  <dcterms:modified xsi:type="dcterms:W3CDTF">2022-01-10T14:26:51Z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